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40"/>
  </p:notesMasterIdLst>
  <p:sldIdLst>
    <p:sldId id="278" r:id="rId2"/>
    <p:sldId id="279" r:id="rId3"/>
    <p:sldId id="329" r:id="rId4"/>
    <p:sldId id="324" r:id="rId5"/>
    <p:sldId id="298" r:id="rId6"/>
    <p:sldId id="299" r:id="rId7"/>
    <p:sldId id="331" r:id="rId8"/>
    <p:sldId id="294" r:id="rId9"/>
    <p:sldId id="312" r:id="rId10"/>
    <p:sldId id="296" r:id="rId11"/>
    <p:sldId id="313" r:id="rId12"/>
    <p:sldId id="314" r:id="rId13"/>
    <p:sldId id="302" r:id="rId14"/>
    <p:sldId id="283" r:id="rId15"/>
    <p:sldId id="297" r:id="rId16"/>
    <p:sldId id="316" r:id="rId17"/>
    <p:sldId id="304" r:id="rId18"/>
    <p:sldId id="306" r:id="rId19"/>
    <p:sldId id="305" r:id="rId20"/>
    <p:sldId id="315" r:id="rId21"/>
    <p:sldId id="319" r:id="rId22"/>
    <p:sldId id="310" r:id="rId23"/>
    <p:sldId id="309" r:id="rId24"/>
    <p:sldId id="318" r:id="rId25"/>
    <p:sldId id="282" r:id="rId26"/>
    <p:sldId id="322" r:id="rId27"/>
    <p:sldId id="321" r:id="rId28"/>
    <p:sldId id="307" r:id="rId29"/>
    <p:sldId id="320" r:id="rId30"/>
    <p:sldId id="330" r:id="rId31"/>
    <p:sldId id="317" r:id="rId32"/>
    <p:sldId id="289" r:id="rId33"/>
    <p:sldId id="326" r:id="rId34"/>
    <p:sldId id="327" r:id="rId35"/>
    <p:sldId id="325" r:id="rId36"/>
    <p:sldId id="291" r:id="rId37"/>
    <p:sldId id="328" r:id="rId38"/>
    <p:sldId id="293" r:id="rId3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757" autoAdjust="0"/>
  </p:normalViewPr>
  <p:slideViewPr>
    <p:cSldViewPr snapToGrid="0" snapToObjects="1">
      <p:cViewPr varScale="1">
        <p:scale>
          <a:sx n="53" d="100"/>
          <a:sy n="53" d="100"/>
        </p:scale>
        <p:origin x="1176" y="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-57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Building POS Web Application: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I designed Front End Web page using HTML, CSS which was implemented in Login Page.</a:t>
            </a:r>
          </a:p>
          <a:p>
            <a:pPr marL="171450" indent="-171450">
              <a:buFontTx/>
              <a:buChar char="-"/>
            </a:pPr>
            <a:r>
              <a:rPr lang="en-GB" dirty="0"/>
              <a:t>I used Front End Frame work and libraries through using bootstrap and jQuery which are implemented in all POS web application.</a:t>
            </a:r>
          </a:p>
          <a:p>
            <a:pPr marL="171450" indent="-171450">
              <a:buFontTx/>
              <a:buChar char="-"/>
            </a:pPr>
            <a:r>
              <a:rPr lang="en-GB" dirty="0"/>
              <a:t>I created API to handle AJAX requests, where it is implemented in SELLING Dashboard, Transaction Management and User Transaction Pages. C</a:t>
            </a:r>
          </a:p>
          <a:p>
            <a:pPr marL="171450" indent="-171450">
              <a:buFontTx/>
              <a:buChar char="-"/>
            </a:pPr>
            <a:r>
              <a:rPr lang="en-GB" dirty="0"/>
              <a:t>I created secured web apps based on MVC design pattern that is implemented in all details within POS web application. </a:t>
            </a:r>
          </a:p>
          <a:p>
            <a:pPr marL="171450" indent="-171450">
              <a:buFontTx/>
              <a:buChar char="-"/>
            </a:pPr>
            <a:r>
              <a:rPr lang="en-GB" dirty="0"/>
              <a:t>I created roles of employees through hard coded (create, update users) where the app is controlled based on permissions. 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44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40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607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Use algorithm hash password , notice figure representation on selling </a:t>
            </a:r>
          </a:p>
        </p:txBody>
      </p:sp>
    </p:spTree>
    <p:extLst>
      <p:ext uri="{BB962C8B-B14F-4D97-AF65-F5344CB8AC3E}">
        <p14:creationId xmlns:p14="http://schemas.microsoft.com/office/powerpoint/2010/main" val="274095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Algorithm 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GB" sz="180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algorithm(default 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32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277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89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38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73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4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95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09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6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4946" y="1394214"/>
            <a:ext cx="7722108" cy="1901952"/>
          </a:xfrm>
        </p:spPr>
        <p:txBody>
          <a:bodyPr/>
          <a:lstStyle/>
          <a:p>
            <a:r>
              <a:rPr lang="en-GB" dirty="0"/>
              <a:t>point of sale </a:t>
            </a:r>
            <a:br>
              <a:rPr lang="en-US" dirty="0"/>
            </a:br>
            <a:r>
              <a:rPr lang="en-US" dirty="0"/>
              <a:t>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396" y="3122381"/>
            <a:ext cx="3493008" cy="878908"/>
          </a:xfrm>
        </p:spPr>
        <p:txBody>
          <a:bodyPr/>
          <a:lstStyle/>
          <a:p>
            <a:r>
              <a:rPr lang="en-US" dirty="0"/>
              <a:t>Presented by : </a:t>
            </a:r>
          </a:p>
          <a:p>
            <a:r>
              <a:rPr lang="en-US" dirty="0"/>
              <a:t>Noor Rashid​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8CBFB0-CD8C-6B63-3B61-43EA4EA05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1" b="5822"/>
          <a:stretch/>
        </p:blipFill>
        <p:spPr>
          <a:xfrm>
            <a:off x="7162800" y="1739900"/>
            <a:ext cx="4770120" cy="3655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4E7709D-2F42-CBB0-D955-85BC7567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42477-295B-BD6B-C3D0-349F3F345318}"/>
              </a:ext>
            </a:extLst>
          </p:cNvPr>
          <p:cNvSpPr txBox="1"/>
          <p:nvPr/>
        </p:nvSpPr>
        <p:spPr>
          <a:xfrm flipH="1">
            <a:off x="894077" y="2044005"/>
            <a:ext cx="477012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6"/>
                </a:solidFill>
              </a:rPr>
              <a:t>Dashboards are set of information including details from content and navbar , logout  profile &amp; enter to more pages </a:t>
            </a:r>
          </a:p>
          <a:p>
            <a:r>
              <a:rPr lang="en-GB" sz="3200" b="1" dirty="0">
                <a:solidFill>
                  <a:schemeClr val="accent6"/>
                </a:solidFill>
              </a:rPr>
              <a:t>by menu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9240D5-03AB-795C-7B16-A861FF76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759708" cy="274320"/>
          </a:xfrm>
        </p:spPr>
        <p:txBody>
          <a:bodyPr/>
          <a:lstStyle/>
          <a:p>
            <a:r>
              <a:rPr lang="en-GB" sz="1800" b="1" i="0" dirty="0">
                <a:effectLst/>
                <a:latin typeface="Arial" panose="020B0604020202020204" pitchFamily="34" charset="0"/>
              </a:rPr>
              <a:t>Informative dashboard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0678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BD2B77-2B3E-3710-92B0-7F134842E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509" b="5145"/>
          <a:stretch/>
        </p:blipFill>
        <p:spPr>
          <a:xfrm>
            <a:off x="4203700" y="837822"/>
            <a:ext cx="7729220" cy="58677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AE9FB-1D50-C985-252E-D042DB5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53F57-FDBB-326B-79EE-26AE9533AEF9}"/>
              </a:ext>
            </a:extLst>
          </p:cNvPr>
          <p:cNvSpPr txBox="1"/>
          <p:nvPr/>
        </p:nvSpPr>
        <p:spPr>
          <a:xfrm>
            <a:off x="259080" y="837823"/>
            <a:ext cx="37612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accent6"/>
                </a:solidFill>
              </a:rPr>
              <a:t>APP  dashboard contains :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screen dashboard &amp;menu</a:t>
            </a:r>
            <a:br>
              <a:rPr lang="en-GB" sz="2600" b="1" dirty="0">
                <a:solidFill>
                  <a:schemeClr val="accent6"/>
                </a:solidFill>
              </a:rPr>
            </a:br>
            <a:r>
              <a:rPr lang="en-GB" sz="2600" b="1" dirty="0">
                <a:solidFill>
                  <a:schemeClr val="accent6"/>
                </a:solidFill>
              </a:rPr>
              <a:t>1.total items.</a:t>
            </a:r>
            <a:br>
              <a:rPr lang="en-GB" sz="2600" b="1" dirty="0">
                <a:solidFill>
                  <a:schemeClr val="accent6"/>
                </a:solidFill>
              </a:rPr>
            </a:br>
            <a:r>
              <a:rPr lang="en-GB" sz="2600" b="1" dirty="0">
                <a:solidFill>
                  <a:schemeClr val="accent6"/>
                </a:solidFill>
              </a:rPr>
              <a:t>2.total users.</a:t>
            </a:r>
            <a:br>
              <a:rPr lang="en-GB" sz="2600" b="1" dirty="0">
                <a:solidFill>
                  <a:schemeClr val="accent6"/>
                </a:solidFill>
              </a:rPr>
            </a:br>
            <a:r>
              <a:rPr lang="en-GB" sz="2600" b="1" dirty="0">
                <a:solidFill>
                  <a:schemeClr val="accent6"/>
                </a:solidFill>
              </a:rPr>
              <a:t>3.total transactions.</a:t>
            </a:r>
            <a:br>
              <a:rPr lang="en-GB" sz="2600" b="1" dirty="0">
                <a:solidFill>
                  <a:schemeClr val="accent6"/>
                </a:solidFill>
              </a:rPr>
            </a:br>
            <a:r>
              <a:rPr lang="en-GB" sz="2600" b="1" dirty="0">
                <a:solidFill>
                  <a:schemeClr val="accent6"/>
                </a:solidFill>
              </a:rPr>
              <a:t>4.total sales.</a:t>
            </a:r>
            <a:br>
              <a:rPr lang="en-GB" sz="2600" b="1" dirty="0">
                <a:solidFill>
                  <a:schemeClr val="accent6"/>
                </a:solidFill>
              </a:rPr>
            </a:br>
            <a:r>
              <a:rPr lang="en-GB" sz="2600" b="1" dirty="0">
                <a:solidFill>
                  <a:schemeClr val="accent6"/>
                </a:solidFill>
              </a:rPr>
              <a:t>5.</a:t>
            </a:r>
            <a:r>
              <a:rPr lang="en-GB" sz="1800" kern="1200" cap="all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b="1" kern="1200" cap="all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five expensive items              to buy</a:t>
            </a:r>
            <a:endParaRPr lang="en-GB" sz="2600" b="1" dirty="0">
              <a:solidFill>
                <a:schemeClr val="accent6"/>
              </a:solidFill>
            </a:endParaRPr>
          </a:p>
          <a:p>
            <a:r>
              <a:rPr lang="en-GB" sz="2600" b="1" dirty="0">
                <a:solidFill>
                  <a:schemeClr val="accent6"/>
                </a:solidFill>
              </a:rPr>
              <a:t>6.</a:t>
            </a:r>
            <a:r>
              <a:rPr lang="en-GB" sz="2800" b="1" dirty="0">
                <a:solidFill>
                  <a:schemeClr val="accent6"/>
                </a:solidFill>
              </a:rPr>
              <a:t> Menu </a:t>
            </a:r>
            <a:r>
              <a:rPr lang="en-GB" sz="2600" b="1" dirty="0">
                <a:solidFill>
                  <a:schemeClr val="accent6"/>
                </a:solidFill>
              </a:rPr>
              <a:t>. 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7.Profile &amp; </a:t>
            </a:r>
          </a:p>
          <a:p>
            <a:r>
              <a:rPr lang="en-GB" sz="2600" b="1" dirty="0">
                <a:solidFill>
                  <a:schemeClr val="accent6"/>
                </a:solidFill>
              </a:rPr>
              <a:t>implementation during point of sales website </a:t>
            </a:r>
            <a:r>
              <a:rPr lang="en-GB" sz="2400" b="1" dirty="0">
                <a:solidFill>
                  <a:schemeClr val="accent6"/>
                </a:solidFill>
              </a:rPr>
              <a:t>App.</a:t>
            </a:r>
          </a:p>
          <a:p>
            <a:endParaRPr lang="en-GB" sz="20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AAEF26-A3D9-A6E1-8793-65FB2D96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" y="165100"/>
            <a:ext cx="5049520" cy="566420"/>
          </a:xfrm>
        </p:spPr>
        <p:txBody>
          <a:bodyPr/>
          <a:lstStyle/>
          <a:p>
            <a:r>
              <a:rPr lang="en-GB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Informative dashboard (home page 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44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5FD4-DAC4-C119-1941-0FF4B923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31520"/>
            <a:ext cx="10671048" cy="768096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Top five expensive items to buy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FBE12B-F857-E4B3-2FFA-D181942F8B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424" b="6803"/>
          <a:stretch/>
        </p:blipFill>
        <p:spPr>
          <a:xfrm>
            <a:off x="2198116" y="1795272"/>
            <a:ext cx="7518400" cy="3581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C11AC-4DBD-5C33-C08A-6C8EE2F3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46E11-511C-9642-05D1-5FCDAD5C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Informative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5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7C41-B1F7-CFE5-CD46-366294C6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94" y="412069"/>
            <a:ext cx="3010640" cy="462432"/>
          </a:xfrm>
        </p:spPr>
        <p:txBody>
          <a:bodyPr>
            <a:noAutofit/>
          </a:bodyPr>
          <a:lstStyle/>
          <a:p>
            <a:br>
              <a:rPr lang="en-GB" sz="1800" dirty="0"/>
            </a:br>
            <a:endParaRPr lang="en-GB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1EB38-5B3B-CA7C-C520-4F32AC650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400" y="1079501"/>
            <a:ext cx="2298700" cy="4814298"/>
          </a:xfrm>
        </p:spPr>
        <p:txBody>
          <a:bodyPr>
            <a:normAutofit/>
          </a:bodyPr>
          <a:lstStyle/>
          <a:p>
            <a:pPr>
              <a:spcBef>
                <a:spcPts val="360"/>
              </a:spcBef>
            </a:pPr>
            <a:r>
              <a:rPr lang="en-GB" sz="18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user that has  picture and the user is able to update their information  username, email, and display name and update  photo.</a:t>
            </a:r>
            <a:r>
              <a:rPr lang="en-GB" sz="1800" b="1" kern="1200" dirty="0">
                <a:solidFill>
                  <a:srgbClr val="70AD4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b="1" dirty="0">
                <a:solidFill>
                  <a:srgbClr val="04595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24CBF-DF88-2034-8B01-7C7CDCDF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38AF2-A09B-6249-F09A-4B4E17407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28" b="4445"/>
          <a:stretch/>
        </p:blipFill>
        <p:spPr>
          <a:xfrm>
            <a:off x="3556000" y="302623"/>
            <a:ext cx="8487006" cy="5591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2A625E1-DEA9-E637-5E1B-E118B6EFF76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xfrm rot="10800000" flipH="1" flipV="1">
            <a:off x="245514" y="3512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Profile page </a:t>
            </a:r>
          </a:p>
        </p:txBody>
      </p:sp>
    </p:spTree>
    <p:extLst>
      <p:ext uri="{BB962C8B-B14F-4D97-AF65-F5344CB8AC3E}">
        <p14:creationId xmlns:p14="http://schemas.microsoft.com/office/powerpoint/2010/main" val="407530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16397-0989-1C54-E428-78A80A371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3" b="5185"/>
          <a:stretch/>
        </p:blipFill>
        <p:spPr>
          <a:xfrm>
            <a:off x="4229917" y="320040"/>
            <a:ext cx="7703003" cy="5613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015FABB-87B7-C361-6EF9-5E8560FE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718820"/>
            <a:ext cx="2667508" cy="1295400"/>
          </a:xfrm>
        </p:spPr>
        <p:txBody>
          <a:bodyPr/>
          <a:lstStyle/>
          <a:p>
            <a:r>
              <a:rPr lang="en-US" sz="1800" b="1" dirty="0"/>
              <a:t>Update photo in page </a:t>
            </a:r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0C69-073A-AA31-DBEF-C75EF37D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rgbClr val="04595E"/>
                </a:solidFill>
                <a:effectLst/>
                <a:latin typeface="Trade Gothic Next Heavy" panose="020B0604020202020204" pitchFamily="34" charset="0"/>
                <a:ea typeface="Times New Roman" panose="02020603050405020304" pitchFamily="18" charset="0"/>
              </a:rPr>
              <a:t>Operations</a:t>
            </a:r>
            <a:r>
              <a:rPr lang="en-GB" sz="2400" dirty="0">
                <a:solidFill>
                  <a:srgbClr val="04595E"/>
                </a:solidFill>
                <a:effectLst/>
                <a:latin typeface="Trade Gothic Next Heavy" panose="020B0604020202020204" pitchFamily="34" charset="0"/>
                <a:ea typeface="Times New Roman" panose="02020603050405020304" pitchFamily="18" charset="0"/>
              </a:rPr>
              <a:t> Occurred in Database (create, read, update and delete).</a:t>
            </a:r>
            <a:br>
              <a:rPr lang="en-GB" sz="1800" dirty="0">
                <a:solidFill>
                  <a:srgbClr val="04595E"/>
                </a:solidFill>
                <a:effectLst/>
                <a:latin typeface="Trade Gothic Next Heavy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04595E"/>
                </a:solidFill>
                <a:effectLst/>
                <a:latin typeface="Trade Gothic Next Heavy" panose="020B0604020202020204" pitchFamily="34" charset="0"/>
                <a:ea typeface="Times New Roman" panose="02020603050405020304" pitchFamily="18" charset="0"/>
              </a:rPr>
              <a:t>will interact with the </a:t>
            </a:r>
            <a:r>
              <a:rPr kumimoji="0" lang="en-GB" sz="1800" b="1" i="0" u="none" strike="noStrike" kern="1200" cap="all" spc="0" normalizeH="0" baseline="0" noProof="0" dirty="0">
                <a:ln>
                  <a:noFill/>
                </a:ln>
                <a:solidFill>
                  <a:srgbClr val="04595E"/>
                </a:solidFill>
                <a:effectLst/>
                <a:uLnTx/>
                <a:uFillTx/>
                <a:latin typeface="Trade Gothic Next Heavy" panose="020B0604020202020204" pitchFamily="34" charset="0"/>
                <a:ea typeface="Times New Roman" panose="02020603050405020304" pitchFamily="18" charset="0"/>
              </a:rPr>
              <a:t>database</a:t>
            </a:r>
            <a:endParaRPr lang="en-GB" dirty="0">
              <a:latin typeface="Trade Gothic Next Heavy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B5EEF-A24B-58E3-8ECF-F59E2B6F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B4846-B40E-22FF-3943-F8DA35C94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963757"/>
          </a:xfrm>
        </p:spPr>
        <p:txBody>
          <a:bodyPr/>
          <a:lstStyle/>
          <a:p>
            <a:r>
              <a:rPr lang="en-GB" dirty="0"/>
              <a:t>Create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5A7381-3811-888B-3B84-033086E747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290E93-2540-C129-E30D-337F0F28D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5978" y="3875368"/>
            <a:ext cx="2169854" cy="1371600"/>
          </a:xfrm>
        </p:spPr>
        <p:txBody>
          <a:bodyPr/>
          <a:lstStyle/>
          <a:p>
            <a:r>
              <a:rPr lang="en-GB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Public function </a:t>
            </a:r>
            <a:r>
              <a:rPr lang="en-GB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GB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(array $data) { }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670973-2691-FEF7-8A50-8AC39C4E5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Read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4E25272-CD53-B5BE-9FBE-7677E47D02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ED262D-23B0-D1C0-BC71-716B79131F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 function </a:t>
            </a:r>
            <a:r>
              <a:rPr lang="en-GB" sz="1600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index</a:t>
            </a:r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(int $id) { }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923EDC-B265-2324-0A77-B5BDD4D9A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Update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4422A7-CEDF-9D1D-889B-AC7E212E45A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D34E51-F395-3350-3341-C0BB017F82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3888404"/>
            <a:ext cx="1965960" cy="1371600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public function </a:t>
            </a:r>
            <a:r>
              <a:rPr lang="en-GB" sz="16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update</a:t>
            </a:r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(int $id, array $data) { } 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530925-39C0-928B-BF4B-9E6C13EAF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delete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7CB5EAF-CB83-97CC-8991-AD3AB19EBEC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4F4CDB-1F6F-E2BB-D4A5-5F5D219C05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function </a:t>
            </a:r>
            <a:r>
              <a:rPr lang="en-GB" sz="16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GB" sz="16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(int $id) {</a:t>
            </a:r>
            <a:r>
              <a:rPr lang="en-GB" dirty="0">
                <a:effectLst/>
              </a:rPr>
              <a:t> }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785EA68-178B-53D8-930B-EE8D3FCE54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METHODS &amp;</a:t>
            </a:r>
          </a:p>
          <a:p>
            <a:r>
              <a:rPr lang="en-GB" dirty="0">
                <a:solidFill>
                  <a:srgbClr val="33333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Set methods</a:t>
            </a:r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2C7EBE2-F4CB-60C5-1FFD-C1DF7AD9807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6D52F64-9FB4-B7F0-A4D3-B572BD644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get_by_id</a:t>
            </a:r>
            <a:r>
              <a:rPr lang="en-GB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return $this-</a:t>
            </a:r>
            <a:r>
              <a:rPr lang="en-GB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GB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id;</a:t>
            </a:r>
            <a:endParaRPr lang="en-GB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C4EDC93-F307-A22B-9725-6A7A662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022" y="239455"/>
            <a:ext cx="3200400" cy="274320"/>
          </a:xfrm>
        </p:spPr>
        <p:txBody>
          <a:bodyPr/>
          <a:lstStyle/>
          <a:p>
            <a:r>
              <a:rPr lang="en-US" sz="2400" b="1" dirty="0"/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85073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986-839A-002B-EFCF-10510176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9" y="315179"/>
            <a:ext cx="11303000" cy="768096"/>
          </a:xfrm>
        </p:spPr>
        <p:txBody>
          <a:bodyPr/>
          <a:lstStyle/>
          <a:p>
            <a:r>
              <a:rPr lang="en-GB" dirty="0"/>
              <a:t>We can display below pages </a:t>
            </a:r>
            <a:r>
              <a:rPr lang="en-GB" sz="4200" dirty="0"/>
              <a:t>within POS 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CCC6-6DF1-E534-DE53-05ADA7D8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926-E3FA-0A00-3FBB-6CF453D43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7807" y="2393267"/>
            <a:ext cx="2011680" cy="2990273"/>
          </a:xfrm>
        </p:spPr>
        <p:txBody>
          <a:bodyPr/>
          <a:lstStyle/>
          <a:p>
            <a:r>
              <a:rPr lang="en-GB" dirty="0"/>
              <a:t>Items page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5AC54-F2BE-8CDF-498B-2CBF41BE57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86487" y="1837698"/>
            <a:ext cx="704088" cy="704088"/>
          </a:xfrm>
        </p:spPr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BAC70F-D2A3-CFE3-2A48-8CB50E86E0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2000" b="1" dirty="0"/>
              <a:t>Log page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3B831A-632A-240E-AF10-2D52F4AD6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61009" y="2326584"/>
            <a:ext cx="2011680" cy="2825173"/>
          </a:xfrm>
        </p:spPr>
        <p:txBody>
          <a:bodyPr/>
          <a:lstStyle/>
          <a:p>
            <a:r>
              <a:rPr lang="en-GB" dirty="0"/>
              <a:t>Selling dashboard  page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17DCF-D40A-5D5B-7A99-31D7F55C95C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03906" y="1829919"/>
            <a:ext cx="704088" cy="719646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36E485-6D3E-1578-7EB5-BA2C04978B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0" y="3888404"/>
            <a:ext cx="1965960" cy="137159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8EE9C0-141D-B5C9-0AEE-ACA2363C5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326584"/>
            <a:ext cx="2011680" cy="2990273"/>
          </a:xfrm>
        </p:spPr>
        <p:txBody>
          <a:bodyPr/>
          <a:lstStyle/>
          <a:p>
            <a:r>
              <a:rPr lang="en-GB" dirty="0"/>
              <a:t>Users page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F993913-4D16-33D8-8585-BB43207962E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53608" y="1865566"/>
            <a:ext cx="670468" cy="704088"/>
          </a:xfrm>
        </p:spPr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EA736B8-AB84-6F48-61AD-2D71FFB64C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2000" b="1" dirty="0"/>
              <a:t>Profile page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54EF3E4-2201-3B29-FF17-9B182033B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326584"/>
            <a:ext cx="2011680" cy="2990273"/>
          </a:xfrm>
        </p:spPr>
        <p:txBody>
          <a:bodyPr/>
          <a:lstStyle/>
          <a:p>
            <a:r>
              <a:rPr lang="en-GB" dirty="0"/>
              <a:t>Transaction management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30989D2-5E59-8545-BAD9-CDC05BAEFD9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45950" y="1896308"/>
            <a:ext cx="704088" cy="704088"/>
          </a:xfrm>
        </p:spPr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D116B3-F8D4-0F6E-A12E-44DF33CC8F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5003AC-FE1A-3899-0639-599CE7100A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976" y="2321320"/>
            <a:ext cx="1965960" cy="2990273"/>
          </a:xfrm>
        </p:spPr>
        <p:txBody>
          <a:bodyPr/>
          <a:lstStyle/>
          <a:p>
            <a:r>
              <a:rPr lang="en-GB" dirty="0"/>
              <a:t>Informative dashboard as (home ),</a:t>
            </a:r>
          </a:p>
          <a:p>
            <a:r>
              <a:rPr lang="en-GB" dirty="0"/>
              <a:t> 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8AB11F-E3D3-4635-6163-0ABBCB180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1974540"/>
            <a:ext cx="704088" cy="704088"/>
          </a:xfrm>
        </p:spPr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EFDBCB-8D1D-75F4-44CC-04745CA052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4273692"/>
            <a:ext cx="1920240" cy="98631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40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24F99B-85B3-131C-662A-2B3237FD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347472"/>
            <a:ext cx="11324844" cy="947928"/>
          </a:xfrm>
        </p:spPr>
        <p:txBody>
          <a:bodyPr/>
          <a:lstStyle/>
          <a:p>
            <a:r>
              <a:rPr lang="en-US" sz="3600" dirty="0"/>
              <a:t>all Items list </a:t>
            </a:r>
            <a:r>
              <a:rPr lang="en-GB" sz="3600" dirty="0"/>
              <a:t>in stock management page</a:t>
            </a:r>
            <a:r>
              <a:rPr lang="en-US" sz="36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E61B5-91EE-BD4B-1494-0EAE1F1F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3CBE678-8B96-537D-FBD6-F5D5717E3F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711" b="5371"/>
          <a:stretch/>
        </p:blipFill>
        <p:spPr>
          <a:xfrm>
            <a:off x="2526455" y="1651000"/>
            <a:ext cx="7882465" cy="47625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D0A0F8D-F11F-5954-38AD-50E34ED2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712460"/>
            <a:ext cx="1079500" cy="497839"/>
          </a:xfrm>
        </p:spPr>
        <p:txBody>
          <a:bodyPr/>
          <a:lstStyle/>
          <a:p>
            <a:r>
              <a:rPr lang="en-US" dirty="0"/>
              <a:t>Items  page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81C4E0-7C96-F948-DC5E-393A2FD55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7" r="937" b="5067"/>
          <a:stretch/>
        </p:blipFill>
        <p:spPr>
          <a:xfrm>
            <a:off x="2260600" y="1511300"/>
            <a:ext cx="8148320" cy="49992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013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C4B7-8375-4B09-C957-AD34B849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24646"/>
            <a:ext cx="11912600" cy="768096"/>
          </a:xfrm>
        </p:spPr>
        <p:txBody>
          <a:bodyPr/>
          <a:lstStyle/>
          <a:p>
            <a:r>
              <a:rPr lang="en-GB" sz="3600" dirty="0"/>
              <a:t>Create item  in stock management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BAA45-47BA-266C-21AE-E5E388C4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48A95F-7228-4EA4-2A08-23C487D6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" t="12733" r="20057" b="6569"/>
          <a:stretch/>
        </p:blipFill>
        <p:spPr>
          <a:xfrm>
            <a:off x="127000" y="1064074"/>
            <a:ext cx="5067300" cy="5064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709CC4-65E2-AAB9-3C25-5B06646D5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18" b="5000"/>
          <a:stretch/>
        </p:blipFill>
        <p:spPr>
          <a:xfrm>
            <a:off x="5448300" y="1064074"/>
            <a:ext cx="6616700" cy="5064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26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05"/>
    </mc:Choice>
    <mc:Fallback xmlns="">
      <p:transition spd="slow" advTm="15450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6A88-E8E4-64B5-FFBF-23E694B2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219" y="202028"/>
            <a:ext cx="11932920" cy="656224"/>
          </a:xfrm>
        </p:spPr>
        <p:txBody>
          <a:bodyPr/>
          <a:lstStyle/>
          <a:p>
            <a:r>
              <a:rPr lang="en-GB" sz="2800" dirty="0"/>
              <a:t>When Clicking on  edit item, and updating the details, then the item details will be changed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0FCE3-90F8-45F5-5CB8-54D57698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F35172D-E516-1B7D-D9D2-B6054976D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6" t="31831" r="19689" b="7303"/>
          <a:stretch/>
        </p:blipFill>
        <p:spPr>
          <a:xfrm>
            <a:off x="197184" y="1625064"/>
            <a:ext cx="4947385" cy="4521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955E20D-8D97-A6A7-4404-00C0A988D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2423" b="4512"/>
          <a:stretch/>
        </p:blipFill>
        <p:spPr>
          <a:xfrm>
            <a:off x="5021458" y="1498332"/>
            <a:ext cx="6973358" cy="4902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73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116" y="965200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16" y="1733296"/>
            <a:ext cx="5693664" cy="415950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Introduction​</a:t>
            </a:r>
          </a:p>
          <a:p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Outline</a:t>
            </a:r>
            <a:endParaRPr lang="en-US" dirty="0"/>
          </a:p>
          <a:p>
            <a:r>
              <a:rPr lang="en-US" dirty="0"/>
              <a:t>Goals(pages ) </a:t>
            </a:r>
          </a:p>
          <a:p>
            <a:r>
              <a:rPr lang="en-US" dirty="0"/>
              <a:t>​</a:t>
            </a:r>
            <a:r>
              <a:rPr lang="en-GB" dirty="0">
                <a:latin typeface="Arial" panose="020B0604020202020204" pitchFamily="34" charset="0"/>
              </a:rPr>
              <a:t>S</a:t>
            </a:r>
            <a:r>
              <a:rPr lang="en-GB" sz="2400" i="0" dirty="0">
                <a:effectLst/>
                <a:latin typeface="Arial" panose="020B0604020202020204" pitchFamily="34" charset="0"/>
              </a:rPr>
              <a:t>ecured</a:t>
            </a:r>
            <a:r>
              <a:rPr lang="en-GB" sz="2400" i="0" u="sng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dirty="0"/>
              <a:t>​Conclusion</a:t>
            </a:r>
            <a:r>
              <a:rPr lang="en-US" u="sng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2A8C-E1E7-1C19-95E2-A1E0F827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45008"/>
            <a:ext cx="10671048" cy="768096"/>
          </a:xfrm>
        </p:spPr>
        <p:txBody>
          <a:bodyPr/>
          <a:lstStyle/>
          <a:p>
            <a:r>
              <a:rPr lang="en-GB" dirty="0"/>
              <a:t>Delete item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3F5F1-10F0-952C-B6F9-12E49CD5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EDA56-E05F-C51A-AC93-FBE310BC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7" t="14422" r="1136" b="9731"/>
          <a:stretch/>
        </p:blipFill>
        <p:spPr>
          <a:xfrm>
            <a:off x="6605016" y="1358900"/>
            <a:ext cx="5327904" cy="4434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686AE17-1DA0-A13A-A0C4-441FF79D1D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4072" b="5631"/>
          <a:stretch/>
        </p:blipFill>
        <p:spPr>
          <a:xfrm>
            <a:off x="539750" y="1358900"/>
            <a:ext cx="5911850" cy="474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52C5E31-2B04-744A-1CF1-50468E1D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8000-CF58-6EE4-7C90-A928CC56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252728"/>
          </a:xfrm>
        </p:spPr>
        <p:txBody>
          <a:bodyPr/>
          <a:lstStyle/>
          <a:p>
            <a:r>
              <a:rPr lang="en-US" sz="4400" b="1" dirty="0"/>
              <a:t>USERS  PAGE with crud operation   </a:t>
            </a:r>
            <a:br>
              <a:rPr lang="en-US" sz="4400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B76E-9FA4-703F-7326-652849C46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496" y="2806700"/>
            <a:ext cx="11119104" cy="3731260"/>
          </a:xfrm>
        </p:spPr>
        <p:txBody>
          <a:bodyPr/>
          <a:lstStyle/>
          <a:p>
            <a:r>
              <a:rPr lang="en-GB" sz="2400" b="1" dirty="0"/>
              <a:t>This page is implemented into fronted and </a:t>
            </a:r>
            <a:r>
              <a:rPr lang="en-GB" sz="2400" b="1" dirty="0" err="1"/>
              <a:t>back_end</a:t>
            </a:r>
            <a:r>
              <a:rPr lang="en-GB" sz="2400" b="1" dirty="0"/>
              <a:t>  in  App POS</a:t>
            </a:r>
          </a:p>
          <a:p>
            <a:r>
              <a:rPr lang="en-GB" sz="2400" b="1" dirty="0"/>
              <a:t>I determined roles to all user as admin, seller, procurement  or accountant.</a:t>
            </a:r>
          </a:p>
          <a:p>
            <a:r>
              <a:rPr lang="en-GB" sz="2400" b="1" dirty="0"/>
              <a:t>The Web App is connected with database by controller which interacts with model and the view is displaying through HTML template.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FD6FA-6942-0F7A-BB67-A03F5C4C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BC34B-C166-121E-F9A5-1B87378E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User page</a:t>
            </a:r>
          </a:p>
        </p:txBody>
      </p:sp>
    </p:spTree>
    <p:extLst>
      <p:ext uri="{BB962C8B-B14F-4D97-AF65-F5344CB8AC3E}">
        <p14:creationId xmlns:p14="http://schemas.microsoft.com/office/powerpoint/2010/main" val="60084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5574-08C9-86FF-792A-04F03D83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7" y="1456944"/>
            <a:ext cx="4078573" cy="5174996"/>
          </a:xfrm>
        </p:spPr>
        <p:txBody>
          <a:bodyPr/>
          <a:lstStyle/>
          <a:p>
            <a:r>
              <a:rPr lang="en-GB" sz="3600" dirty="0"/>
              <a:t>Implement crud operation </a:t>
            </a:r>
            <a:br>
              <a:rPr lang="en-GB" sz="3600" dirty="0"/>
            </a:br>
            <a:r>
              <a:rPr lang="en-GB" sz="3600" dirty="0"/>
              <a:t>(READ Create with action as add)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C5E15-38D1-BFBB-C577-6BBEFFDA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80D92B7-3416-A99B-B641-A4ED0DB1ABE8}"/>
              </a:ext>
            </a:extLst>
          </p:cNvPr>
          <p:cNvSpPr txBox="1">
            <a:spLocks/>
          </p:cNvSpPr>
          <p:nvPr/>
        </p:nvSpPr>
        <p:spPr>
          <a:xfrm>
            <a:off x="3746642" y="2729817"/>
            <a:ext cx="2011680" cy="2825173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CDFF7DF-5DBF-6264-B89A-B819C4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dirty="0"/>
              <a:t>User page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231950-E4D9-1F35-CDFF-ACDB2EC34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3" t="14540" r="923" b="6748"/>
          <a:stretch/>
        </p:blipFill>
        <p:spPr>
          <a:xfrm>
            <a:off x="4328827" y="731520"/>
            <a:ext cx="7507573" cy="52755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DDC95F-790D-F20B-4057-C142E167C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2" t="13278" r="902" b="5797"/>
          <a:stretch/>
        </p:blipFill>
        <p:spPr>
          <a:xfrm>
            <a:off x="4203700" y="731520"/>
            <a:ext cx="7988300" cy="56692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0930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C989-46DC-D124-7DE9-CAB5B58F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88" y="1528064"/>
            <a:ext cx="2603019" cy="4695390"/>
          </a:xfrm>
        </p:spPr>
        <p:txBody>
          <a:bodyPr/>
          <a:lstStyle/>
          <a:p>
            <a:r>
              <a:rPr lang="en-GB" sz="2600" b="0" dirty="0">
                <a:latin typeface="Amasis MT Pro Black" panose="02040A04050005020304" pitchFamily="18" charset="0"/>
              </a:rPr>
              <a:t>We can create user &amp; determine  permission through admin and grant better security in APP</a:t>
            </a:r>
            <a:br>
              <a:rPr lang="en-GB" sz="2600" b="0" dirty="0">
                <a:latin typeface="Amasis MT Pro Black" panose="02040A04050005020304" pitchFamily="18" charset="0"/>
              </a:rPr>
            </a:br>
            <a:r>
              <a:rPr lang="en-GB" sz="28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4E290-1FB9-F7D7-AB98-69E2F17B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D919F0-E95F-C406-DAA7-4F854FC1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3" b="6667"/>
          <a:stretch/>
        </p:blipFill>
        <p:spPr>
          <a:xfrm>
            <a:off x="3360421" y="228600"/>
            <a:ext cx="8724899" cy="640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2B3F23C-CE30-69DE-79B6-C87DA98C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User page 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C2C137-1F91-DE3E-7FC5-08D80A3D5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b="5370"/>
          <a:stretch/>
        </p:blipFill>
        <p:spPr>
          <a:xfrm>
            <a:off x="3360421" y="273050"/>
            <a:ext cx="8724899" cy="6311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0609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279D-FC74-4AF7-B7EB-C45039D0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452" y="210312"/>
            <a:ext cx="10671048" cy="1097788"/>
          </a:xfrm>
        </p:spPr>
        <p:txBody>
          <a:bodyPr/>
          <a:lstStyle/>
          <a:p>
            <a:r>
              <a:rPr lang="en-GB" sz="3600" dirty="0"/>
              <a:t> implementation Crud operation  update on user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C13A3-0341-3D53-6367-A723B55D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BC9F6-B0A1-C7A8-6FD8-D0C66C86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" y="368300"/>
            <a:ext cx="1087120" cy="377952"/>
          </a:xfrm>
        </p:spPr>
        <p:txBody>
          <a:bodyPr/>
          <a:lstStyle/>
          <a:p>
            <a:r>
              <a:rPr lang="en-US" sz="1400" b="1" dirty="0"/>
              <a:t>User page </a:t>
            </a:r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96DA6-ADDC-E8C4-63F8-E4BD445D9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0" b="5357"/>
          <a:stretch/>
        </p:blipFill>
        <p:spPr>
          <a:xfrm>
            <a:off x="3121660" y="930148"/>
            <a:ext cx="8826500" cy="518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A46BD1-8CE7-7E9D-97DD-5B72CF11C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840" y="1219200"/>
            <a:ext cx="2715260" cy="5054600"/>
          </a:xfrm>
        </p:spPr>
        <p:txBody>
          <a:bodyPr/>
          <a:lstStyle/>
          <a:p>
            <a:pPr algn="ctr"/>
            <a:r>
              <a:rPr lang="en-GB" sz="2800" dirty="0">
                <a:latin typeface="Amasis MT Pro Black" panose="02040A04050005020304" pitchFamily="18" charset="0"/>
              </a:rPr>
              <a:t>I</a:t>
            </a:r>
            <a:r>
              <a:rPr lang="en-GB" sz="2800" b="0" dirty="0">
                <a:latin typeface="Amasis MT Pro Black" panose="02040A04050005020304" pitchFamily="18" charset="0"/>
              </a:rPr>
              <a:t> can</a:t>
            </a:r>
          </a:p>
          <a:p>
            <a:pPr marL="0" indent="0" algn="ctr">
              <a:buNone/>
            </a:pPr>
            <a:r>
              <a:rPr lang="en-GB" sz="2800" b="0" dirty="0">
                <a:latin typeface="Amasis MT Pro Black" panose="02040A04050005020304" pitchFamily="18" charset="0"/>
              </a:rPr>
              <a:t>Edit(Update) user </a:t>
            </a:r>
          </a:p>
          <a:p>
            <a:pPr marL="0" indent="0" algn="ctr">
              <a:buNone/>
            </a:pPr>
            <a:r>
              <a:rPr lang="en-GB" sz="2800" b="0" dirty="0">
                <a:latin typeface="Amasis MT Pro Black" panose="02040A04050005020304" pitchFamily="18" charset="0"/>
              </a:rPr>
              <a:t>&amp; </a:t>
            </a:r>
          </a:p>
          <a:p>
            <a:pPr marL="0" indent="0" algn="ctr">
              <a:buNone/>
            </a:pPr>
            <a:r>
              <a:rPr lang="en-GB" sz="2800" b="0" dirty="0">
                <a:latin typeface="Amasis MT Pro Black" panose="02040A04050005020304" pitchFamily="18" charset="0"/>
              </a:rPr>
              <a:t>determine  permission through admin and grant better security in APP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1581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A499D1-60A8-93C6-6C89-4B170D61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1471803"/>
            <a:ext cx="7407275" cy="83099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proverb</a:t>
            </a:r>
            <a:endParaRPr lang="en-US" sz="5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470CE0-CF70-52EF-C2BF-82F177C00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0" t="18827" r="24517" b="64815"/>
          <a:stretch/>
        </p:blipFill>
        <p:spPr bwMode="auto">
          <a:xfrm>
            <a:off x="1089025" y="240348"/>
            <a:ext cx="9778999" cy="12819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360-5357-776F-1F8A-7B537250F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66776"/>
            <a:ext cx="10671048" cy="768096"/>
          </a:xfrm>
        </p:spPr>
        <p:txBody>
          <a:bodyPr/>
          <a:lstStyle/>
          <a:p>
            <a:r>
              <a:rPr lang="en-GB" dirty="0" err="1"/>
              <a:t>Htu</a:t>
            </a:r>
            <a:r>
              <a:rPr lang="en-GB" dirty="0"/>
              <a:t> </a:t>
            </a:r>
            <a:r>
              <a:rPr lang="en-GB" dirty="0" err="1"/>
              <a:t>Pos</a:t>
            </a:r>
            <a:r>
              <a:rPr lang="en-GB" dirty="0"/>
              <a:t> System by </a:t>
            </a:r>
            <a:r>
              <a:rPr lang="en-GB" dirty="0" err="1"/>
              <a:t>api</a:t>
            </a: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34402-BF8A-8281-C2E5-72C91501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0A3ECF-2511-2847-F146-6609C4E149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252" t="13222" r="252" b="4761"/>
          <a:stretch/>
        </p:blipFill>
        <p:spPr>
          <a:xfrm>
            <a:off x="3577166" y="1538224"/>
            <a:ext cx="7941734" cy="4265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F5BE4-4DC7-BAD9-86C1-501E6D9BF362}"/>
              </a:ext>
            </a:extLst>
          </p:cNvPr>
          <p:cNvSpPr txBox="1"/>
          <p:nvPr/>
        </p:nvSpPr>
        <p:spPr>
          <a:xfrm>
            <a:off x="604520" y="1765300"/>
            <a:ext cx="218948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/>
                </a:solidFill>
              </a:rPr>
              <a:t>Implementation using: API, JSON, JS and </a:t>
            </a:r>
            <a:r>
              <a:rPr lang="en-GB" sz="2000" dirty="0" err="1">
                <a:solidFill>
                  <a:schemeClr val="accent6"/>
                </a:solidFill>
              </a:rPr>
              <a:t>jquery</a:t>
            </a:r>
            <a:r>
              <a:rPr lang="en-GB" sz="2000" dirty="0">
                <a:solidFill>
                  <a:schemeClr val="accent6"/>
                </a:solidFill>
              </a:rPr>
              <a:t> ,</a:t>
            </a:r>
            <a:r>
              <a:rPr lang="en-GB" sz="2000" dirty="0" err="1">
                <a:solidFill>
                  <a:schemeClr val="accent6"/>
                </a:solidFill>
              </a:rPr>
              <a:t>api</a:t>
            </a:r>
            <a:r>
              <a:rPr lang="en-GB" sz="2000" dirty="0">
                <a:solidFill>
                  <a:schemeClr val="accent6"/>
                </a:solidFill>
              </a:rPr>
              <a:t> ajax as </a:t>
            </a:r>
            <a:r>
              <a:rPr lang="en-GB" sz="2000" dirty="0" err="1">
                <a:solidFill>
                  <a:schemeClr val="accent6"/>
                </a:solidFill>
              </a:rPr>
              <a:t>front_end</a:t>
            </a:r>
            <a:r>
              <a:rPr lang="en-GB" sz="2000" dirty="0">
                <a:solidFill>
                  <a:schemeClr val="accent6"/>
                </a:solidFill>
              </a:rPr>
              <a:t> and </a:t>
            </a:r>
            <a:r>
              <a:rPr lang="en-GB" sz="2000" dirty="0" err="1">
                <a:solidFill>
                  <a:schemeClr val="accent6"/>
                </a:solidFill>
              </a:rPr>
              <a:t>back_end</a:t>
            </a:r>
            <a:r>
              <a:rPr lang="en-GB" sz="2000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GB" sz="2000" dirty="0">
                <a:solidFill>
                  <a:schemeClr val="accent6"/>
                </a:solidFill>
              </a:rPr>
              <a:t>and it is connected with transaction  &amp; saved in </a:t>
            </a:r>
          </a:p>
          <a:p>
            <a:pPr algn="ctr"/>
            <a:r>
              <a:rPr lang="en-GB" sz="2000" dirty="0">
                <a:solidFill>
                  <a:schemeClr val="accent6"/>
                </a:solidFill>
              </a:rPr>
              <a:t>data base </a:t>
            </a:r>
          </a:p>
          <a:p>
            <a:pPr algn="ctr"/>
            <a:r>
              <a:rPr lang="en-GB" sz="2000" dirty="0">
                <a:solidFill>
                  <a:schemeClr val="accent6"/>
                </a:solidFill>
              </a:rPr>
              <a:t>Using routes &amp; name space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18FA628-43BB-2AF2-2EA3-89C469A3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32" y="394970"/>
            <a:ext cx="1448308" cy="6731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1F2C8F"/>
                </a:solidFill>
              </a:rPr>
              <a:t>API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page </a:t>
            </a:r>
          </a:p>
        </p:txBody>
      </p:sp>
    </p:spTree>
    <p:extLst>
      <p:ext uri="{BB962C8B-B14F-4D97-AF65-F5344CB8AC3E}">
        <p14:creationId xmlns:p14="http://schemas.microsoft.com/office/powerpoint/2010/main" val="1809503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88CA-2420-FD93-88BA-1362E9FC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" y="813816"/>
            <a:ext cx="11315700" cy="768096"/>
          </a:xfrm>
        </p:spPr>
        <p:txBody>
          <a:bodyPr/>
          <a:lstStyle/>
          <a:p>
            <a:r>
              <a:rPr lang="en-GB" sz="3200" dirty="0"/>
              <a:t>Saving Selling dashboard in data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0FB2E-A0F0-3453-13FF-BF1D270B7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2468880"/>
            <a:ext cx="10680192" cy="3191256"/>
          </a:xfrm>
        </p:spPr>
        <p:txBody>
          <a:bodyPr/>
          <a:lstStyle/>
          <a:p>
            <a:r>
              <a:rPr lang="en-GB" dirty="0" err="1"/>
              <a:t>Containt</a:t>
            </a:r>
            <a:r>
              <a:rPr lang="en-GB" dirty="0"/>
              <a:t> and used ajax and </a:t>
            </a:r>
            <a:r>
              <a:rPr lang="en-GB" dirty="0" err="1"/>
              <a:t>jquery</a:t>
            </a:r>
            <a:r>
              <a:rPr lang="en-GB" dirty="0"/>
              <a:t> API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8D55-1AFB-F707-D036-B45DE9B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019BD-D741-7883-2759-6787A441F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6" b="5733"/>
          <a:stretch/>
        </p:blipFill>
        <p:spPr>
          <a:xfrm>
            <a:off x="349504" y="1664208"/>
            <a:ext cx="11702796" cy="4507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4F380-0017-552D-1094-7E65DFFA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Selling dashboard</a:t>
            </a:r>
          </a:p>
        </p:txBody>
      </p:sp>
    </p:spTree>
    <p:extLst>
      <p:ext uri="{BB962C8B-B14F-4D97-AF65-F5344CB8AC3E}">
        <p14:creationId xmlns:p14="http://schemas.microsoft.com/office/powerpoint/2010/main" val="17591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FD468-8F84-7AB7-0582-A5B75B3EC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042" y="60158"/>
            <a:ext cx="768096" cy="1627632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456B0-0D7A-7D19-62AB-157985140F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3942" y="204056"/>
            <a:ext cx="768096" cy="66991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A747F-AFAB-C2D2-746C-6D9EDA9F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155ECF-3F46-B0B0-0264-0439D643C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4" b="5185"/>
          <a:stretch/>
        </p:blipFill>
        <p:spPr>
          <a:xfrm>
            <a:off x="259080" y="449550"/>
            <a:ext cx="6642100" cy="56284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E579B-DFFE-769A-3CEE-C4ED98D5813E}"/>
              </a:ext>
            </a:extLst>
          </p:cNvPr>
          <p:cNvSpPr txBox="1"/>
          <p:nvPr/>
        </p:nvSpPr>
        <p:spPr>
          <a:xfrm>
            <a:off x="7476744" y="1336119"/>
            <a:ext cx="3962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item and quantity are retrieved from database, </a:t>
            </a:r>
            <a:br>
              <a:rPr lang="en-GB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-The seller can’t sell items that is out of stock </a:t>
            </a:r>
            <a:r>
              <a:rPr lang="en-GB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GB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: </a:t>
            </a:r>
            <a:r>
              <a:rPr lang="en-GB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GB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quantity = 6 , and if the quantity is higher than 6, then it will not be calculated because It is not existed in the stock. </a:t>
            </a:r>
            <a:br>
              <a:rPr lang="en-GB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000" b="0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000" b="0" i="0" u="sng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ist of transactions that are created  on the page by user will be saved in database, also, it </a:t>
            </a:r>
            <a:r>
              <a:rPr lang="en-GB" sz="2000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</a:t>
            </a:r>
            <a:r>
              <a:rPr lang="en-GB" sz="2000" b="0" i="0" u="sng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displayed in transaction management page</a:t>
            </a:r>
            <a:r>
              <a:rPr lang="en-GB" sz="2000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2000" b="0" i="0" u="sng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04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ADDE-86DA-A20D-BA12-B13FBE24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293306"/>
            <a:ext cx="10671048" cy="768096"/>
          </a:xfrm>
        </p:spPr>
        <p:txBody>
          <a:bodyPr/>
          <a:lstStyle/>
          <a:p>
            <a:r>
              <a:rPr lang="en-GB" dirty="0"/>
              <a:t>Selling dashboard: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7CA61-ABA4-F0F5-071A-B47EE4D5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1A990F6-F7CB-5D5C-F9EE-7D54D876C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75300" y="1198562"/>
            <a:ext cx="6616700" cy="9448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26C4A-45EA-8861-A707-D10ABC3B8D88}"/>
              </a:ext>
            </a:extLst>
          </p:cNvPr>
          <p:cNvSpPr txBox="1"/>
          <p:nvPr/>
        </p:nvSpPr>
        <p:spPr>
          <a:xfrm>
            <a:off x="279400" y="1397675"/>
            <a:ext cx="5054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Implementation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accent6"/>
                </a:solidFill>
              </a:rPr>
              <a:t>The Total Sales will display the total amount price for quantity of every item.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accent6"/>
                </a:solidFill>
              </a:rPr>
              <a:t>Based on above info. the admin of POS system can see a quick information of the total sales on top of the page.</a:t>
            </a:r>
          </a:p>
          <a:p>
            <a:r>
              <a:rPr lang="en-GB" b="1" dirty="0">
                <a:solidFill>
                  <a:schemeClr val="accent6"/>
                </a:solidFill>
              </a:rPr>
              <a:t>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 This dashboard contains </a:t>
            </a:r>
            <a:r>
              <a:rPr lang="en-GB" b="1" dirty="0">
                <a:solidFill>
                  <a:schemeClr val="accent6"/>
                </a:solidFill>
              </a:rPr>
              <a:t>selling form </a:t>
            </a:r>
            <a:r>
              <a:rPr lang="en-GB" dirty="0">
                <a:solidFill>
                  <a:schemeClr val="accent6"/>
                </a:solidFill>
              </a:rPr>
              <a:t>with following components (Item name , item quantity ,price per unit ,Total Sales).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When clicking on Add event, transaction list will be created.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 The total price is calculated by multiplying item’s quantity with it’s price.</a:t>
            </a:r>
            <a:br>
              <a:rPr lang="en-GB" dirty="0">
                <a:solidFill>
                  <a:schemeClr val="accent6"/>
                </a:solidFill>
              </a:rPr>
            </a:br>
            <a:endParaRPr lang="en-GB" dirty="0">
              <a:solidFill>
                <a:schemeClr val="accent6"/>
              </a:solidFill>
            </a:endParaRPr>
          </a:p>
          <a:p>
            <a:endParaRPr lang="en-GB" dirty="0">
              <a:solidFill>
                <a:schemeClr val="accent6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88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2BD4-AF8C-9D5A-479F-FDCF9944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10296"/>
            <a:ext cx="10671048" cy="102160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CDC89-F2B7-253E-2DA9-ED808F11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346316-CA29-6E78-AB9A-538E6964E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" y="795020"/>
            <a:ext cx="11871960" cy="606298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 POS Web Application:</a:t>
            </a: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designed Front End Web page using HTML, CSS which was implemented in Login Page.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used Front End Frame work and libraries through using bootstrap and jQuery which are implemented in all POS web application.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created API to handle AJAX requests, where it is implemented in SELLING Dashboard, Transaction Management and User Transaction.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created secured web apps be, no SQL injection attacks, no easy-to-read passwords, and no XSS vulnerabilities.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created  web apps based on MVC design pattern that is implemented in all details within POS web application. 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created roles of employees through  determine in form  (create, update users) and hard coded , where the app is controlled based on permissions. 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410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9D2CA-D8C8-2FDA-8FAB-806140892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965200"/>
            <a:ext cx="3479800" cy="46949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Arial" panose="020B0604020202020204" pitchFamily="34" charset="0"/>
              </a:rPr>
              <a:t>Transaction  page will be created from Selling Dashboard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  <a:latin typeface="Arial" panose="020B0604020202020204" pitchFamily="34" charset="0"/>
              </a:rPr>
              <a:t>There should be a list in the same page for all the transactions </a:t>
            </a:r>
            <a:r>
              <a:rPr lang="en-GB" dirty="0">
                <a:latin typeface="Arial" panose="020B0604020202020204" pitchFamily="34" charset="0"/>
              </a:rPr>
              <a:t> saved in transaction management page and in data base . With update  &amp; delete in one transaction &amp; saved in data base and  we </a:t>
            </a:r>
            <a:r>
              <a:rPr lang="en-GB" b="0" i="0" dirty="0">
                <a:effectLst/>
                <a:latin typeface="Arial" panose="020B0604020202020204" pitchFamily="34" charset="0"/>
              </a:rPr>
              <a:t>can edit or delete each transaction on this list directly using action buttons.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72A33-5506-8C70-F028-7F2FD8B7D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224028"/>
            <a:ext cx="3200400" cy="740664"/>
          </a:xfrm>
        </p:spPr>
        <p:txBody>
          <a:bodyPr/>
          <a:lstStyle/>
          <a:p>
            <a:r>
              <a:rPr lang="en-GB" sz="1600" b="1" dirty="0">
                <a:latin typeface="Arial" panose="020B0604020202020204" pitchFamily="34" charset="0"/>
              </a:rPr>
              <a:t>transaction management page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BA24-7B90-7809-D445-E638B652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9B8EA-D9B6-1FD9-71B5-F456AA297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4" b="4258"/>
          <a:stretch/>
        </p:blipFill>
        <p:spPr>
          <a:xfrm>
            <a:off x="3844544" y="457200"/>
            <a:ext cx="7594600" cy="55468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272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0DFA-C048-A0BB-2071-49BE9D79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52" y="832104"/>
            <a:ext cx="10671048" cy="768096"/>
          </a:xfrm>
        </p:spPr>
        <p:txBody>
          <a:bodyPr/>
          <a:lstStyle/>
          <a:p>
            <a:r>
              <a:rPr lang="en-GB" sz="2000" dirty="0"/>
              <a:t>Update on transaction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524E58-0378-6853-6FCE-0C65CE7591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90" t="12836" b="5671"/>
          <a:stretch/>
        </p:blipFill>
        <p:spPr>
          <a:xfrm>
            <a:off x="1625600" y="1600200"/>
            <a:ext cx="9017000" cy="4279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24B7-4941-6D29-B96C-F10C9858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A8A74A-F456-3D89-A005-803BB781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336884"/>
            <a:ext cx="3200400" cy="39463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transaction management page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3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88" y="457200"/>
            <a:ext cx="8568511" cy="1233121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CRUD OPERATIONS </a:t>
            </a:r>
            <a:br>
              <a:rPr lang="en-GB" sz="36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(template , php )</a:t>
            </a:r>
            <a:endParaRPr lang="en-US" sz="3600" b="0" dirty="0"/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490" y="1889760"/>
            <a:ext cx="2049519" cy="2057447"/>
          </a:xfrm>
        </p:spPr>
        <p:txBody>
          <a:bodyPr/>
          <a:lstStyle/>
          <a:p>
            <a:pPr lvl="0"/>
            <a:r>
              <a:rPr lang="en-GB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GB" sz="2400" b="1" u="sng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create</a:t>
            </a:r>
            <a:r>
              <a:rPr lang="en-GB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:</a:t>
            </a:r>
          </a:p>
          <a:p>
            <a:r>
              <a:rPr lang="en-GB" sz="24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Display the creation form (HTML)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66551" y="1929083"/>
            <a:ext cx="1993392" cy="2057446"/>
          </a:xfrm>
        </p:spPr>
        <p:txBody>
          <a:bodyPr/>
          <a:lstStyle/>
          <a:p>
            <a:r>
              <a:rPr lang="en-GB" sz="2400" u="sng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of items (HTML)as </a:t>
            </a:r>
            <a:r>
              <a:rPr lang="en-GB" sz="2400" u="sng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1929083"/>
            <a:ext cx="1993392" cy="2018124"/>
          </a:xfrm>
        </p:spPr>
        <p:txBody>
          <a:bodyPr/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Display the </a:t>
            </a:r>
            <a:r>
              <a:rPr lang="en-GB" sz="2400" u="sng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edit form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(HTML)</a:t>
            </a:r>
          </a:p>
          <a:p>
            <a:pPr lvl="0"/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6" y="1955203"/>
            <a:ext cx="1993392" cy="2057446"/>
          </a:xfrm>
        </p:spPr>
        <p:txBody>
          <a:bodyPr/>
          <a:lstStyle/>
          <a:p>
            <a:pPr lvl="0"/>
            <a:r>
              <a:rPr lang="en-US" dirty="0"/>
              <a:t>delete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1889759"/>
            <a:ext cx="1993392" cy="2057447"/>
          </a:xfrm>
        </p:spPr>
        <p:txBody>
          <a:bodyPr/>
          <a:lstStyle/>
          <a:p>
            <a:pPr lvl="0"/>
            <a:r>
              <a:rPr lang="en-US" dirty="0" err="1"/>
              <a:t>api</a:t>
            </a:r>
            <a:endParaRPr lang="en-US" dirty="0"/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0491" y="4427728"/>
            <a:ext cx="1993392" cy="1756096"/>
          </a:xfrm>
        </p:spPr>
        <p:txBody>
          <a:bodyPr/>
          <a:lstStyle/>
          <a:p>
            <a:r>
              <a:rPr lang="en-GB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15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Disseminate standardized </a:t>
            </a:r>
            <a:br>
              <a:rPr lang="en-US" dirty="0"/>
            </a:br>
            <a:r>
              <a:rPr lang="en-US" dirty="0"/>
              <a:t>metrics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Coordinate e-</a:t>
            </a:r>
            <a:br>
              <a:rPr lang="en-US" dirty="0"/>
            </a:br>
            <a:r>
              <a:rPr lang="en-US" dirty="0"/>
              <a:t>business applications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Foster holistically superior methodologies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Deploy strategic networks with compelling e-</a:t>
            </a:r>
            <a:br>
              <a:rPr lang="en-US" dirty="0"/>
            </a:br>
            <a:r>
              <a:rPr lang="en-US" dirty="0"/>
              <a:t>business needs</a:t>
            </a:r>
          </a:p>
        </p:txBody>
      </p:sp>
      <p:sp>
        <p:nvSpPr>
          <p:cNvPr id="2" name="Text Placeholder 56">
            <a:extLst>
              <a:ext uri="{FF2B5EF4-FFF2-40B4-BE49-F238E27FC236}">
                <a16:creationId xmlns:a16="http://schemas.microsoft.com/office/drawing/2014/main" id="{AFAE3843-487A-92D0-3537-EA5176AE3577}"/>
              </a:ext>
            </a:extLst>
          </p:cNvPr>
          <p:cNvSpPr txBox="1">
            <a:spLocks/>
          </p:cNvSpPr>
          <p:nvPr/>
        </p:nvSpPr>
        <p:spPr>
          <a:xfrm>
            <a:off x="2875005" y="4303298"/>
            <a:ext cx="1993392" cy="2079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u="sng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Displays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single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itemt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(HTML)</a:t>
            </a:r>
          </a:p>
        </p:txBody>
      </p:sp>
      <p:sp>
        <p:nvSpPr>
          <p:cNvPr id="3" name="Text Placeholder 57">
            <a:extLst>
              <a:ext uri="{FF2B5EF4-FFF2-40B4-BE49-F238E27FC236}">
                <a16:creationId xmlns:a16="http://schemas.microsoft.com/office/drawing/2014/main" id="{0D8EAD13-F1F4-3831-D511-DD3963F1F4BE}"/>
              </a:ext>
            </a:extLst>
          </p:cNvPr>
          <p:cNvSpPr txBox="1">
            <a:spLocks/>
          </p:cNvSpPr>
          <p:nvPr/>
        </p:nvSpPr>
        <p:spPr>
          <a:xfrm>
            <a:off x="560490" y="4277531"/>
            <a:ext cx="2235967" cy="21057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Called </a:t>
            </a:r>
            <a:r>
              <a:rPr kumimoji="0" lang="en-GB" sz="2800" i="0" u="sng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store</a:t>
            </a: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(PHP)</a:t>
            </a:r>
            <a:endParaRPr kumimoji="0" lang="en-GB" sz="280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+mn-cs"/>
              </a:rPr>
              <a:t>Creates the items (PHP)</a:t>
            </a:r>
            <a:endParaRPr lang="en-US" sz="2800" dirty="0"/>
          </a:p>
        </p:txBody>
      </p:sp>
      <p:sp>
        <p:nvSpPr>
          <p:cNvPr id="4" name="Text Placeholder 57">
            <a:extLst>
              <a:ext uri="{FF2B5EF4-FFF2-40B4-BE49-F238E27FC236}">
                <a16:creationId xmlns:a16="http://schemas.microsoft.com/office/drawing/2014/main" id="{854585A1-3207-85F2-C9B3-AD45D23C0FA6}"/>
              </a:ext>
            </a:extLst>
          </p:cNvPr>
          <p:cNvSpPr txBox="1">
            <a:spLocks/>
          </p:cNvSpPr>
          <p:nvPr/>
        </p:nvSpPr>
        <p:spPr>
          <a:xfrm>
            <a:off x="5116484" y="4303298"/>
            <a:ext cx="1993392" cy="2097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dirty="0"/>
              <a:t>Updates</a:t>
            </a:r>
            <a:r>
              <a:rPr lang="en-US" sz="2800" dirty="0"/>
              <a:t> the items (PHP)</a:t>
            </a:r>
          </a:p>
        </p:txBody>
      </p:sp>
      <p:sp>
        <p:nvSpPr>
          <p:cNvPr id="5" name="Text Placeholder 58">
            <a:extLst>
              <a:ext uri="{FF2B5EF4-FFF2-40B4-BE49-F238E27FC236}">
                <a16:creationId xmlns:a16="http://schemas.microsoft.com/office/drawing/2014/main" id="{85949945-ACCE-6663-9DEB-7F94CD2DC3AB}"/>
              </a:ext>
            </a:extLst>
          </p:cNvPr>
          <p:cNvSpPr txBox="1">
            <a:spLocks/>
          </p:cNvSpPr>
          <p:nvPr/>
        </p:nvSpPr>
        <p:spPr>
          <a:xfrm>
            <a:off x="7355633" y="4321334"/>
            <a:ext cx="1993392" cy="2097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Delete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item (PHP)</a:t>
            </a:r>
          </a:p>
        </p:txBody>
      </p:sp>
      <p:sp>
        <p:nvSpPr>
          <p:cNvPr id="6" name="Text Placeholder 59">
            <a:extLst>
              <a:ext uri="{FF2B5EF4-FFF2-40B4-BE49-F238E27FC236}">
                <a16:creationId xmlns:a16="http://schemas.microsoft.com/office/drawing/2014/main" id="{62BDAA5F-4555-5BBC-4032-EFFCBA2E045B}"/>
              </a:ext>
            </a:extLst>
          </p:cNvPr>
          <p:cNvSpPr txBox="1">
            <a:spLocks/>
          </p:cNvSpPr>
          <p:nvPr/>
        </p:nvSpPr>
        <p:spPr>
          <a:xfrm>
            <a:off x="9626176" y="4277380"/>
            <a:ext cx="1993392" cy="21414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351E6-FE5E-660D-7B45-2AF5AA40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6B07D-A1C5-84D8-EA17-7C642A4D0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6794" y="443230"/>
            <a:ext cx="7683962" cy="932180"/>
          </a:xfrm>
        </p:spPr>
        <p:txBody>
          <a:bodyPr/>
          <a:lstStyle/>
          <a:p>
            <a:r>
              <a:rPr lang="en-GB" dirty="0"/>
              <a:t> implementing User permission for  role as 2 page display on web application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8EE27-667F-E412-C184-5E9F4996D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3" b="41824"/>
          <a:stretch/>
        </p:blipFill>
        <p:spPr bwMode="auto">
          <a:xfrm>
            <a:off x="2463800" y="1549400"/>
            <a:ext cx="9359900" cy="4865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04121A-3323-2F3F-4380-AF28E6D7A8F2}"/>
              </a:ext>
            </a:extLst>
          </p:cNvPr>
          <p:cNvSpPr txBox="1"/>
          <p:nvPr/>
        </p:nvSpPr>
        <p:spPr>
          <a:xfrm flipH="1">
            <a:off x="2661919" y="2921000"/>
            <a:ext cx="154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7EC90CB-681D-ADE1-B195-55143BC99F71}"/>
              </a:ext>
            </a:extLst>
          </p:cNvPr>
          <p:cNvSpPr/>
          <p:nvPr/>
        </p:nvSpPr>
        <p:spPr>
          <a:xfrm rot="11012748">
            <a:off x="3666801" y="2179371"/>
            <a:ext cx="1150714" cy="53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7B7C7-0FAA-B59D-5BE8-2A7B910A833F}"/>
              </a:ext>
            </a:extLst>
          </p:cNvPr>
          <p:cNvSpPr txBox="1"/>
          <p:nvPr/>
        </p:nvSpPr>
        <p:spPr>
          <a:xfrm flipH="1">
            <a:off x="368300" y="2921000"/>
            <a:ext cx="1714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Representing permission with passworded hash Algorithm to encrypt the password</a:t>
            </a:r>
          </a:p>
        </p:txBody>
      </p:sp>
    </p:spTree>
    <p:extLst>
      <p:ext uri="{BB962C8B-B14F-4D97-AF65-F5344CB8AC3E}">
        <p14:creationId xmlns:p14="http://schemas.microsoft.com/office/powerpoint/2010/main" val="246417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BFEF0F-43CF-4E00-49EA-DF8FCC86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36824-8198-D95A-41B5-F489639F6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12189" y="0"/>
            <a:ext cx="7449589" cy="1346200"/>
          </a:xfrm>
        </p:spPr>
        <p:txBody>
          <a:bodyPr/>
          <a:lstStyle/>
          <a:p>
            <a:endParaRPr lang="en-GB" sz="2400" dirty="0"/>
          </a:p>
          <a:p>
            <a:r>
              <a:rPr lang="en-GB" sz="2400" dirty="0"/>
              <a:t>Implementing user permission for stock management  page (accountable )</a:t>
            </a:r>
          </a:p>
          <a:p>
            <a:r>
              <a:rPr lang="en-GB" sz="2400" dirty="0"/>
              <a:t> </a:t>
            </a:r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1D6D4F-DE14-A7F4-361F-33E33580C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8" b="40443"/>
          <a:stretch/>
        </p:blipFill>
        <p:spPr>
          <a:xfrm>
            <a:off x="4241800" y="1706457"/>
            <a:ext cx="6997700" cy="42067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C4914B-2294-9CF8-ABFB-21D540CB47C2}"/>
              </a:ext>
            </a:extLst>
          </p:cNvPr>
          <p:cNvSpPr txBox="1"/>
          <p:nvPr/>
        </p:nvSpPr>
        <p:spPr>
          <a:xfrm flipH="1">
            <a:off x="495300" y="3302000"/>
            <a:ext cx="3390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Representing permission with passworded hash Algorithm to encrypt the password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6BDAD16-5736-FB61-A141-8E5480DF19B9}"/>
              </a:ext>
            </a:extLst>
          </p:cNvPr>
          <p:cNvSpPr/>
          <p:nvPr/>
        </p:nvSpPr>
        <p:spPr>
          <a:xfrm rot="11012748">
            <a:off x="5285547" y="2301194"/>
            <a:ext cx="1263732" cy="53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94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E5D7-E59B-A17E-8ECF-B3743E11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17500"/>
            <a:ext cx="11433048" cy="1149096"/>
          </a:xfrm>
        </p:spPr>
        <p:txBody>
          <a:bodyPr/>
          <a:lstStyle/>
          <a:p>
            <a:r>
              <a:rPr lang="en-GB" sz="3200" dirty="0"/>
              <a:t>Adding Security by password hash</a:t>
            </a:r>
            <a:br>
              <a:rPr lang="en-GB" sz="3200" dirty="0"/>
            </a:br>
            <a:r>
              <a:rPr lang="en-GB" sz="3200" dirty="0"/>
              <a:t>password _default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56E7C2-3F96-A4BC-26CA-BAB0D98792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1429" b="25881"/>
          <a:stretch/>
        </p:blipFill>
        <p:spPr>
          <a:xfrm>
            <a:off x="2679700" y="1984248"/>
            <a:ext cx="8915400" cy="4175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AC11-B107-EBDD-D8C1-AF5143FA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DE7D7-1BE1-43DD-70ED-81AEED4E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724" y="312420"/>
            <a:ext cx="762508" cy="838200"/>
          </a:xfrm>
        </p:spPr>
        <p:txBody>
          <a:bodyPr/>
          <a:lstStyle/>
          <a:p>
            <a:r>
              <a:rPr lang="en-US" sz="1400" b="1" dirty="0"/>
              <a:t>Users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4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57784"/>
            <a:ext cx="10671048" cy="1444752"/>
          </a:xfrm>
        </p:spPr>
        <p:txBody>
          <a:bodyPr/>
          <a:lstStyle/>
          <a:p>
            <a:r>
              <a:rPr lang="en-US" sz="4000" dirty="0"/>
              <a:t>HOW WE GET </a:t>
            </a:r>
            <a:br>
              <a:rPr lang="en-US" sz="4000" dirty="0"/>
            </a:br>
            <a:r>
              <a:rPr lang="en-GB" sz="3600" i="0" dirty="0">
                <a:effectLst/>
                <a:latin typeface="Arial" panose="020B0604020202020204" pitchFamily="34" charset="0"/>
              </a:rPr>
              <a:t>web application should be </a:t>
            </a:r>
            <a:r>
              <a:rPr lang="en-GB" sz="3600" i="0" u="sng" dirty="0">
                <a:effectLst/>
                <a:latin typeface="Arial" panose="020B0604020202020204" pitchFamily="34" charset="0"/>
              </a:rPr>
              <a:t>secured</a:t>
            </a:r>
            <a:endParaRPr lang="en-US" sz="3600" u="sng" dirty="0"/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540000"/>
            <a:ext cx="3328416" cy="3760216"/>
          </a:xfrm>
        </p:spPr>
        <p:txBody>
          <a:bodyPr/>
          <a:lstStyle/>
          <a:p>
            <a:r>
              <a:rPr lang="en-GB" i="0" dirty="0">
                <a:effectLst/>
                <a:latin typeface="Arial" panose="020B0604020202020204" pitchFamily="34" charset="0"/>
              </a:rPr>
              <a:t>no easy-to-read passwords</a:t>
            </a:r>
            <a:endParaRPr lang="en-US" dirty="0"/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>
          <a:xfrm>
            <a:off x="1888236" y="2073656"/>
            <a:ext cx="932688" cy="9326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effectLst/>
                <a:latin typeface="Consolas" panose="020B0609020204030204" pitchFamily="49" charset="0"/>
              </a:rPr>
              <a:t>$_POST['password'] = \</a:t>
            </a:r>
            <a:r>
              <a:rPr lang="en-GB" b="1" dirty="0" err="1">
                <a:effectLst/>
                <a:latin typeface="Consolas" panose="020B0609020204030204" pitchFamily="49" charset="0"/>
              </a:rPr>
              <a:t>password_hash</a:t>
            </a:r>
            <a:r>
              <a:rPr lang="en-GB" b="1" dirty="0">
                <a:effectLst/>
                <a:latin typeface="Consolas" panose="020B0609020204030204" pitchFamily="49" charset="0"/>
              </a:rPr>
              <a:t>($_POST['password'], \PASSWORD_DEFAULT);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b="1" dirty="0"/>
              <a:t>by algorithm default is strong algorithm in </a:t>
            </a:r>
            <a:r>
              <a:rPr lang="en-US" b="1" dirty="0" err="1"/>
              <a:t>php</a:t>
            </a:r>
            <a:r>
              <a:rPr lang="en-US" b="1" dirty="0"/>
              <a:t>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540000"/>
            <a:ext cx="3328416" cy="3760216"/>
          </a:xfrm>
        </p:spPr>
        <p:txBody>
          <a:bodyPr/>
          <a:lstStyle/>
          <a:p>
            <a:r>
              <a:rPr lang="en-GB" i="0" dirty="0">
                <a:effectLst/>
                <a:latin typeface="Arial" panose="020B0604020202020204" pitchFamily="34" charset="0"/>
              </a:rPr>
              <a:t>no SQL injection attacks</a:t>
            </a:r>
            <a:endParaRPr lang="en-US" dirty="0"/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26280" y="3731768"/>
            <a:ext cx="3328416" cy="2425192"/>
          </a:xfrm>
        </p:spPr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public function 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get_by_id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($id)  {</a:t>
            </a:r>
          </a:p>
          <a:p>
            <a:r>
              <a:rPr lang="en-GB" sz="1200" b="1" dirty="0">
                <a:effectLst/>
                <a:latin typeface="Consolas" panose="020B0609020204030204" pitchFamily="49" charset="0"/>
              </a:rPr>
              <a:t>   $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stmt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 = $this-&gt;connection-&gt;prepare("SELECT * FROM $this-&gt;table WHERE id=?"); </a:t>
            </a:r>
          </a:p>
          <a:p>
            <a:pPr marL="0" indent="0">
              <a:buNone/>
            </a:pPr>
            <a:r>
              <a:rPr lang="en-GB" sz="1200" b="1" dirty="0">
                <a:latin typeface="Consolas" panose="020B0609020204030204" pitchFamily="49" charset="0"/>
              </a:rPr>
              <a:t> . 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 $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stmt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-&gt;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bind_param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('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i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', $id); </a:t>
            </a:r>
          </a:p>
          <a:p>
            <a:pPr marL="0" indent="0">
              <a:buNone/>
            </a:pPr>
            <a:r>
              <a:rPr lang="en-GB" sz="1200" b="1" dirty="0">
                <a:latin typeface="Consolas" panose="020B0609020204030204" pitchFamily="49" charset="0"/>
              </a:rPr>
              <a:t> . 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 $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stmt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-&gt;execute(); </a:t>
            </a:r>
          </a:p>
          <a:p>
            <a:pPr marL="0" indent="0">
              <a:buNone/>
            </a:pPr>
            <a:r>
              <a:rPr lang="en-GB" sz="1200" b="1" dirty="0">
                <a:latin typeface="Consolas" panose="020B0609020204030204" pitchFamily="49" charset="0"/>
              </a:rPr>
              <a:t> .  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$result = $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stmt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-&gt;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get_result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r>
              <a:rPr lang="en-GB" sz="1200" b="1" dirty="0">
                <a:latin typeface="Consolas" panose="020B0609020204030204" pitchFamily="49" charset="0"/>
              </a:rPr>
              <a:t> . 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 $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stmt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-&gt;close();</a:t>
            </a:r>
          </a:p>
          <a:p>
            <a:pPr marL="0" indent="0">
              <a:buNone/>
            </a:pPr>
            <a:r>
              <a:rPr lang="en-GB" sz="1200" b="1" dirty="0">
                <a:effectLst/>
                <a:latin typeface="Consolas" panose="020B0609020204030204" pitchFamily="49" charset="0"/>
              </a:rPr>
              <a:t>   return $result-&gt;</a:t>
            </a:r>
            <a:r>
              <a:rPr lang="en-GB" sz="1200" b="1" dirty="0" err="1">
                <a:effectLst/>
                <a:latin typeface="Consolas" panose="020B0609020204030204" pitchFamily="49" charset="0"/>
              </a:rPr>
              <a:t>fetch_object</a:t>
            </a:r>
            <a:r>
              <a:rPr lang="en-GB" sz="1200" b="1" dirty="0"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200" b="1" dirty="0">
                <a:effectLst/>
                <a:latin typeface="Consolas" panose="020B0609020204030204" pitchFamily="49" charset="0"/>
              </a:rPr>
              <a:t>}       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540000"/>
            <a:ext cx="3328416" cy="3760216"/>
          </a:xfrm>
        </p:spPr>
        <p:txBody>
          <a:bodyPr/>
          <a:lstStyle/>
          <a:p>
            <a:r>
              <a:rPr lang="en-GB" i="0" dirty="0">
                <a:effectLst/>
                <a:latin typeface="Arial" panose="020B0604020202020204" pitchFamily="34" charset="0"/>
              </a:rPr>
              <a:t>no XSS vulnerabilities</a:t>
            </a:r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/>
          <a:srcRect t="85" b="85"/>
          <a:stretch/>
        </p:blipFill>
        <p:spPr>
          <a:xfrm>
            <a:off x="9290304" y="2043684"/>
            <a:ext cx="932688" cy="9326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92440" y="3950208"/>
            <a:ext cx="3049524" cy="2206752"/>
          </a:xfrm>
        </p:spPr>
        <p:txBody>
          <a:bodyPr/>
          <a:lstStyle/>
          <a:p>
            <a:r>
              <a:rPr lang="en-GB" sz="1800" b="1" dirty="0">
                <a:effectLst/>
                <a:latin typeface="Consolas" panose="020B0609020204030204" pitchFamily="49" charset="0"/>
              </a:rPr>
              <a:t>Protected function </a:t>
            </a:r>
            <a:r>
              <a:rPr lang="en-GB" sz="1800" b="1" dirty="0" err="1">
                <a:effectLst/>
                <a:latin typeface="Consolas" panose="020B0609020204030204" pitchFamily="49" charset="0"/>
              </a:rPr>
              <a:t>xss</a:t>
            </a:r>
            <a:r>
              <a:rPr lang="en-GB" sz="1800" b="1" dirty="0">
                <a:effectLst/>
                <a:latin typeface="Consolas" panose="020B0609020204030204" pitchFamily="49" charset="0"/>
              </a:rPr>
              <a:t> (array &amp; $variable) {</a:t>
            </a:r>
          </a:p>
          <a:p>
            <a:r>
              <a:rPr lang="en-US" sz="2000" b="1" dirty="0"/>
              <a:t>}</a:t>
            </a:r>
          </a:p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200751-3101-D143-FC3F-28662AB8A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b="1" dirty="0"/>
              <a:t>Outline </a:t>
            </a:r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4483-31CE-429E-78B0-DD00F8B1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1010412"/>
            <a:ext cx="10671048" cy="768096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E245-ABED-C344-02C3-EF67D7358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368296"/>
            <a:ext cx="10680192" cy="28346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have realized that (POS) Point Of Sale Web Application 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an application that is implemented using 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MVC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design pattern which separates the application data and business logic (model) from the presentation (view) which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GB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the client layer does not communicate directly with the data layer and It must pass through an intermediate layer.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788B1-FC5F-D7D5-A021-5B46E505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88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NOOR RASHID </a:t>
            </a:r>
          </a:p>
          <a:p>
            <a:r>
              <a:rPr lang="en-US" dirty="0"/>
              <a:t>noorrashid203@gmail.com</a:t>
            </a:r>
          </a:p>
          <a:p>
            <a:r>
              <a:rPr lang="en-US" dirty="0"/>
              <a:t>www.     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0028B-0156-D8D8-82D0-084E4F8C15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GB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will Improve POS Web Application using PHP MVC framework.</a:t>
            </a:r>
            <a:endParaRPr lang="en-GB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875"/>
              </a:lnSpc>
              <a:buFont typeface="Wingdings" panose="05000000000000000000" pitchFamily="2" charset="2"/>
              <a:buChar char="Ø"/>
            </a:pPr>
            <a:r>
              <a:rPr lang="en-GB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used: </a:t>
            </a:r>
          </a:p>
          <a:p>
            <a:pPr marL="0" indent="0" algn="just">
              <a:lnSpc>
                <a:spcPts val="1875"/>
              </a:lnSpc>
              <a:buNone/>
            </a:pPr>
            <a:endParaRPr lang="en-GB" sz="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 connection SQL query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ookies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etter page controller that accept different page parameters, or any other feature can be added very easily, and this report (presentation) shows the way to build a really simple POS Web Application through PHP MVC.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C7EE-E9D5-FB88-FD0A-C7BC0D98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97C003-DC3C-4FAF-AA9B-9FEDE8C7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1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9371-E23B-E369-FDD2-299AADBF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762506"/>
            <a:ext cx="11401425" cy="3809494"/>
          </a:xfrm>
        </p:spPr>
        <p:txBody>
          <a:bodyPr/>
          <a:lstStyle/>
          <a:p>
            <a:r>
              <a:rPr kumimoji="0" lang="en-US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Requirement: </a:t>
            </a:r>
            <a:br>
              <a:rPr kumimoji="0" 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br>
              <a:rPr kumimoji="0" 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200" b="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build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point of sale (POS) web application  implemented &amp; enhanced by </a:t>
            </a:r>
            <a:r>
              <a:rPr lang="en-US" sz="3200" b="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vc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&amp; specified to handle the store (sales ,transaction &amp; stock), and employees with different role in POS.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2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510FBC-67F6-01BA-B264-05520C69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399" y="155954"/>
            <a:ext cx="9340949" cy="1561636"/>
          </a:xfrm>
        </p:spPr>
        <p:txBody>
          <a:bodyPr/>
          <a:lstStyle/>
          <a:p>
            <a:r>
              <a:rPr lang="en-US" dirty="0"/>
              <a:t>Flow chart of </a:t>
            </a:r>
            <a:r>
              <a:rPr lang="en-US" dirty="0" err="1"/>
              <a:t>mvc</a:t>
            </a:r>
            <a:r>
              <a:rPr lang="en-US" dirty="0"/>
              <a:t> &amp; implementation of pos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535145-64D6-E36A-1326-008F351F8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4547" r="1" b="14548"/>
          <a:stretch/>
        </p:blipFill>
        <p:spPr>
          <a:xfrm>
            <a:off x="1571624" y="1697354"/>
            <a:ext cx="10086975" cy="4722495"/>
          </a:xfrm>
          <a:noFill/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ADE7CD6-D72F-3102-791C-ACAD8248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B0F6A1-1FEF-9F27-A183-6B1D3508772F}"/>
              </a:ext>
            </a:extLst>
          </p:cNvPr>
          <p:cNvSpPr txBox="1"/>
          <p:nvPr/>
        </p:nvSpPr>
        <p:spPr>
          <a:xfrm>
            <a:off x="1499616" y="2981325"/>
            <a:ext cx="532504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CD2E89-FED0-15E1-FC0F-F148A277E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9962"/>
              </p:ext>
            </p:extLst>
          </p:nvPr>
        </p:nvGraphicFramePr>
        <p:xfrm>
          <a:off x="119744" y="1663540"/>
          <a:ext cx="1469114" cy="1463040"/>
        </p:xfrm>
        <a:graphic>
          <a:graphicData uri="http://schemas.openxmlformats.org/drawingml/2006/table">
            <a:tbl>
              <a:tblPr/>
              <a:tblGrid>
                <a:gridCol w="163428">
                  <a:extLst>
                    <a:ext uri="{9D8B030D-6E8A-4147-A177-3AD203B41FA5}">
                      <a16:colId xmlns:a16="http://schemas.microsoft.com/office/drawing/2014/main" val="2906819299"/>
                    </a:ext>
                  </a:extLst>
                </a:gridCol>
                <a:gridCol w="1305686">
                  <a:extLst>
                    <a:ext uri="{9D8B030D-6E8A-4147-A177-3AD203B41FA5}">
                      <a16:colId xmlns:a16="http://schemas.microsoft.com/office/drawing/2014/main" val="2122501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endParaRPr lang="en-GB" dirty="0">
                        <a:effectLst/>
                        <a:latin typeface="ui-monospace"/>
                      </a:endParaRP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MVC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5000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dirty="0">
                          <a:effectLst/>
                          <a:latin typeface="ui-monospace"/>
                        </a:rPr>
                        <a:t>M: Model</a:t>
                      </a: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859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dirty="0">
                          <a:effectLst/>
                          <a:latin typeface="ui-monospace"/>
                        </a:rPr>
                        <a:t>V: View</a:t>
                      </a: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dirty="0">
                          <a:effectLst/>
                          <a:latin typeface="ui-monospace"/>
                        </a:rPr>
                        <a:t>C: Controller</a:t>
                      </a:r>
                    </a:p>
                  </a:txBody>
                  <a:tcPr marL="63500" marR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478261"/>
                  </a:ext>
                </a:extLst>
              </a:tr>
            </a:tbl>
          </a:graphicData>
        </a:graphic>
      </p:graphicFrame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BD3DDE2-A4D1-3D3C-0436-94BDE46E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07425"/>
            <a:ext cx="850900" cy="499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1B21-4102-7ED1-4C71-363E6A05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8300" y="286004"/>
            <a:ext cx="12852400" cy="1257300"/>
          </a:xfrm>
        </p:spPr>
        <p:txBody>
          <a:bodyPr/>
          <a:lstStyle/>
          <a:p>
            <a:r>
              <a:rPr lang="en-GB" sz="2800" b="1" i="0" dirty="0">
                <a:effectLst/>
                <a:latin typeface="Arial" panose="020B0604020202020204" pitchFamily="34" charset="0"/>
              </a:rPr>
              <a:t>web application should be build using MVC design pattern. </a:t>
            </a:r>
            <a:endParaRPr lang="en-US" sz="28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17A45F-E611-3550-4BD1-D7C7FB9A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8510" t="38775" r="32801" b="23130"/>
          <a:stretch/>
        </p:blipFill>
        <p:spPr>
          <a:xfrm>
            <a:off x="7327900" y="978408"/>
            <a:ext cx="3771900" cy="5771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B3EC5-8EB8-A092-E951-AD6C505B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6301230"/>
            <a:ext cx="6718300" cy="346458"/>
          </a:xfrm>
        </p:spPr>
        <p:txBody>
          <a:bodyPr/>
          <a:lstStyle/>
          <a:p>
            <a:r>
              <a:rPr lang="en-GB" sz="1800" b="1" dirty="0"/>
              <a:t>POS </a:t>
            </a:r>
            <a:r>
              <a:rPr lang="en-GB" sz="1800" b="1" i="0" dirty="0">
                <a:effectLst/>
                <a:latin typeface="Arial" panose="020B0604020202020204" pitchFamily="34" charset="0"/>
              </a:rPr>
              <a:t>build using MVC design pattern. </a:t>
            </a: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133EC-4952-9CEF-6578-0DCD8B6D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604240-EC31-B3EC-F855-764DC5507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7" t="9142" r="82524" b="27968"/>
          <a:stretch/>
        </p:blipFill>
        <p:spPr>
          <a:xfrm>
            <a:off x="1092200" y="1225296"/>
            <a:ext cx="3644900" cy="4515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BBD67-81B1-D2F1-7EBF-12CBABDFD736}"/>
              </a:ext>
            </a:extLst>
          </p:cNvPr>
          <p:cNvCxnSpPr>
            <a:cxnSpLocks/>
          </p:cNvCxnSpPr>
          <p:nvPr/>
        </p:nvCxnSpPr>
        <p:spPr>
          <a:xfrm flipH="1" flipV="1">
            <a:off x="3238500" y="1955800"/>
            <a:ext cx="5588000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32524-9E4E-401E-EC51-7DA73C2D7A0C}"/>
              </a:ext>
            </a:extLst>
          </p:cNvPr>
          <p:cNvCxnSpPr/>
          <p:nvPr/>
        </p:nvCxnSpPr>
        <p:spPr>
          <a:xfrm flipH="1" flipV="1">
            <a:off x="3238500" y="2717800"/>
            <a:ext cx="5359400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44EECEB-22F4-077F-8DBD-BBF7894F5631}"/>
              </a:ext>
            </a:extLst>
          </p:cNvPr>
          <p:cNvCxnSpPr/>
          <p:nvPr/>
        </p:nvCxnSpPr>
        <p:spPr>
          <a:xfrm rot="10800000" flipV="1">
            <a:off x="3581400" y="2943098"/>
            <a:ext cx="6578600" cy="1104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EBEDC3-77AD-3047-FDCE-0D4116602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30556" r="80625" b="26667"/>
          <a:stretch/>
        </p:blipFill>
        <p:spPr>
          <a:xfrm>
            <a:off x="2221992" y="4178299"/>
            <a:ext cx="3874008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0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248-373C-D64C-A0BF-D314D516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1938000" cy="622300"/>
          </a:xfrm>
        </p:spPr>
        <p:txBody>
          <a:bodyPr/>
          <a:lstStyle/>
          <a:p>
            <a:r>
              <a:rPr lang="en-US" sz="3200" dirty="0"/>
              <a:t>           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GB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br>
              <a:rPr lang="en-GB" sz="3200" dirty="0"/>
            </a:br>
            <a:br>
              <a:rPr lang="en-GB" sz="3200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B0B1F-79C3-9E13-6C26-83308AAB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36" y="1631950"/>
            <a:ext cx="8576564" cy="3594100"/>
          </a:xfrm>
        </p:spPr>
        <p:txBody>
          <a:bodyPr/>
          <a:lstStyle/>
          <a:p>
            <a:r>
              <a:rPr lang="en-GB" sz="2400" b="1" dirty="0"/>
              <a:t>Point Of Sale (POS):</a:t>
            </a:r>
          </a:p>
          <a:p>
            <a:r>
              <a:rPr lang="en-GB" sz="2400" dirty="0"/>
              <a:t>It stands for Model, View &amp; </a:t>
            </a:r>
            <a:r>
              <a:rPr lang="en-GB" dirty="0"/>
              <a:t>Controller.</a:t>
            </a:r>
          </a:p>
          <a:p>
            <a:r>
              <a:rPr lang="en-GB" dirty="0"/>
              <a:t>The controller mediates between the models and views.</a:t>
            </a:r>
          </a:p>
          <a:p>
            <a:r>
              <a:rPr lang="en-GB" dirty="0"/>
              <a:t>Also This app contains an API to respond to AJAX requests</a:t>
            </a:r>
          </a:p>
          <a:p>
            <a:r>
              <a:rPr lang="en-GB" dirty="0"/>
              <a:t>jQuery ,bootstrap as libraries.</a:t>
            </a:r>
          </a:p>
        </p:txBody>
      </p:sp>
    </p:spTree>
    <p:extLst>
      <p:ext uri="{BB962C8B-B14F-4D97-AF65-F5344CB8AC3E}">
        <p14:creationId xmlns:p14="http://schemas.microsoft.com/office/powerpoint/2010/main" val="247278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B179-9A9B-A395-CE24-013F69E4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927100"/>
            <a:ext cx="2514600" cy="5308600"/>
          </a:xfrm>
        </p:spPr>
        <p:txBody>
          <a:bodyPr/>
          <a:lstStyle/>
          <a:p>
            <a:r>
              <a:rPr lang="en-GB" sz="2800" b="0" i="0" dirty="0">
                <a:effectLst/>
                <a:latin typeface="Amasis MT Pro Black" panose="02040A04050005020304" pitchFamily="18" charset="0"/>
              </a:rPr>
              <a:t>ability to design  a frontend webpage using 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HTML,CSS</a:t>
            </a:r>
            <a:br>
              <a:rPr lang="en-GB" sz="4400" b="0" i="0" dirty="0">
                <a:effectLst/>
                <a:latin typeface="Arial" panose="020B0604020202020204" pitchFamily="34" charset="0"/>
              </a:rPr>
            </a:br>
            <a:r>
              <a:rPr lang="en-GB" sz="2400" b="0" i="0" dirty="0">
                <a:effectLst/>
                <a:latin typeface="Amasis MT Pro Black" panose="020B0604020202020204" pitchFamily="18" charset="0"/>
              </a:rPr>
              <a:t>and back-end in validation</a:t>
            </a:r>
            <a:br>
              <a:rPr lang="en-GB" sz="2400" b="0" i="0" dirty="0">
                <a:effectLst/>
                <a:latin typeface="Amasis MT Pro Black" panose="020B0604020202020204" pitchFamily="18" charset="0"/>
              </a:rPr>
            </a:br>
            <a:r>
              <a:rPr lang="en-GB" sz="2400" b="0" i="0" dirty="0">
                <a:effectLst/>
                <a:latin typeface="Amasis MT Pro Black" panose="020B0604020202020204" pitchFamily="18" charset="0"/>
              </a:rPr>
              <a:t>security  </a:t>
            </a:r>
            <a:r>
              <a:rPr lang="en-GB" sz="2400" b="0" dirty="0">
                <a:latin typeface="Amasis MT Pro Black" panose="020B0604020202020204" pitchFamily="18" charset="0"/>
              </a:rPr>
              <a:t>on</a:t>
            </a:r>
            <a:r>
              <a:rPr lang="en-GB" sz="2400" b="0" i="0" dirty="0">
                <a:effectLst/>
                <a:latin typeface="Amasis MT Pro Black" panose="020B0604020202020204" pitchFamily="18" charset="0"/>
              </a:rPr>
              <a:t> </a:t>
            </a:r>
            <a:r>
              <a:rPr lang="en-GB" sz="2400" b="0" i="0" dirty="0" err="1">
                <a:effectLst/>
                <a:latin typeface="Amasis MT Pro Black" panose="020B0604020202020204" pitchFamily="18" charset="0"/>
              </a:rPr>
              <a:t>rember</a:t>
            </a:r>
            <a:r>
              <a:rPr lang="en-GB" sz="2400" b="0" i="0" dirty="0">
                <a:effectLst/>
                <a:latin typeface="Amasis MT Pro Black" panose="020B0604020202020204" pitchFamily="18" charset="0"/>
              </a:rPr>
              <a:t> me (</a:t>
            </a:r>
            <a:r>
              <a:rPr lang="en-GB" sz="2800" dirty="0">
                <a:effectLst/>
                <a:latin typeface="Consolas" panose="020B0609020204030204" pitchFamily="49" charset="0"/>
              </a:rPr>
              <a:t>cookie)</a:t>
            </a:r>
            <a:br>
              <a:rPr lang="en-GB" sz="1050" b="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2400" b="0" i="0" dirty="0">
                <a:effectLst/>
                <a:latin typeface="Amasis MT Pro Black" panose="020B0604020202020204" pitchFamily="18" charset="0"/>
              </a:rPr>
              <a:t> &amp; </a:t>
            </a:r>
            <a:r>
              <a:rPr lang="en-GB" sz="2400" b="0" i="0" dirty="0" err="1">
                <a:effectLst/>
                <a:latin typeface="Amasis MT Pro Black" panose="020B0604020202020204" pitchFamily="18" charset="0"/>
              </a:rPr>
              <a:t>loG</a:t>
            </a:r>
            <a:endParaRPr lang="en-GB" sz="2400" dirty="0">
              <a:latin typeface="Amasis MT Pro Black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20A7D-258A-38C5-65E2-A22D8FDB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9E1E39-EE40-A1DF-C75A-08491EC813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333" r="1250" b="6666"/>
          <a:stretch/>
        </p:blipFill>
        <p:spPr>
          <a:xfrm>
            <a:off x="3352800" y="88900"/>
            <a:ext cx="8630920" cy="664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8148CC-477C-C7C1-FD28-48528490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365659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12166</TotalTime>
  <Words>1625</Words>
  <Application>Microsoft Office PowerPoint</Application>
  <PresentationFormat>Widescreen</PresentationFormat>
  <Paragraphs>225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Amasis MT Pro Black</vt:lpstr>
      <vt:lpstr>Arial</vt:lpstr>
      <vt:lpstr>Arial Black</vt:lpstr>
      <vt:lpstr>Calibri</vt:lpstr>
      <vt:lpstr>Consolas</vt:lpstr>
      <vt:lpstr>Sabon Next LT</vt:lpstr>
      <vt:lpstr>Source Sans Pro</vt:lpstr>
      <vt:lpstr>Times New Roman</vt:lpstr>
      <vt:lpstr>Trade Gothic Next Heavy</vt:lpstr>
      <vt:lpstr>ui-monospace</vt:lpstr>
      <vt:lpstr>Wingdings</vt:lpstr>
      <vt:lpstr>Office Theme</vt:lpstr>
      <vt:lpstr>point of sale  web application</vt:lpstr>
      <vt:lpstr>AGENDA</vt:lpstr>
      <vt:lpstr>summary</vt:lpstr>
      <vt:lpstr>PowerPoint Presentation</vt:lpstr>
      <vt:lpstr>Requirement:   To build a point of sale (POS) web application  implemented &amp; enhanced by Mvc &amp; specified to handle the store (sales ,transaction &amp; stock), and employees with different role in POS.</vt:lpstr>
      <vt:lpstr>Flow chart of mvc &amp; implementation of pos </vt:lpstr>
      <vt:lpstr>web application should be build using MVC design pattern. </vt:lpstr>
      <vt:lpstr>                            Introduction Definition:   </vt:lpstr>
      <vt:lpstr>ability to design  a frontend webpage using HTML,CSS and back-end in validation security  on rember me (cookie)  &amp; loG</vt:lpstr>
      <vt:lpstr>PowerPoint Presentation</vt:lpstr>
      <vt:lpstr>PowerPoint Presentation</vt:lpstr>
      <vt:lpstr>Top five expensive items to buy</vt:lpstr>
      <vt:lpstr> </vt:lpstr>
      <vt:lpstr>PowerPoint Presentation</vt:lpstr>
      <vt:lpstr>Operations Occurred in Database (create, read, update and delete). will interact with the database</vt:lpstr>
      <vt:lpstr>We can display below pages within POS  web application</vt:lpstr>
      <vt:lpstr>all Items list in stock management page </vt:lpstr>
      <vt:lpstr>Create item  in stock management page</vt:lpstr>
      <vt:lpstr>When Clicking on  edit item, and updating the details, then the item details will be changed</vt:lpstr>
      <vt:lpstr>Delete item</vt:lpstr>
      <vt:lpstr>USERS  PAGE with crud operation    </vt:lpstr>
      <vt:lpstr>Implement crud operation  (READ Create with action as add)  </vt:lpstr>
      <vt:lpstr>We can create user &amp; determine  permission through admin and grant better security in APP  </vt:lpstr>
      <vt:lpstr> implementation Crud operation  update on user </vt:lpstr>
      <vt:lpstr>BUSINESS OPPORTUNITIES ARE LIKE BUSES. THERE'S ALWAYS ANOTHER ONE COMING.</vt:lpstr>
      <vt:lpstr>Htu Pos System by api </vt:lpstr>
      <vt:lpstr>Saving Selling dashboard in data base</vt:lpstr>
      <vt:lpstr>PowerPoint Presentation</vt:lpstr>
      <vt:lpstr>Selling dashboard:</vt:lpstr>
      <vt:lpstr>PowerPoint Presentation</vt:lpstr>
      <vt:lpstr>Update on transaction  </vt:lpstr>
      <vt:lpstr>CRUD OPERATIONS  (template , php )</vt:lpstr>
      <vt:lpstr>PowerPoint Presentation</vt:lpstr>
      <vt:lpstr>PowerPoint Presentation</vt:lpstr>
      <vt:lpstr>Adding Security by password hash password _default </vt:lpstr>
      <vt:lpstr>HOW WE GET  web application should be secured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point</dc:title>
  <dc:subject/>
  <dc:creator>Rasheed, Noor</dc:creator>
  <cp:lastModifiedBy>Rasheed, Noor</cp:lastModifiedBy>
  <cp:revision>65</cp:revision>
  <dcterms:created xsi:type="dcterms:W3CDTF">2023-01-02T12:15:03Z</dcterms:created>
  <dcterms:modified xsi:type="dcterms:W3CDTF">2023-01-10T23:26:12Z</dcterms:modified>
</cp:coreProperties>
</file>